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sldIdLst>
    <p:sldId id="256" r:id="rId2"/>
    <p:sldId id="257" r:id="rId3"/>
    <p:sldId id="259" r:id="rId4"/>
    <p:sldId id="289" r:id="rId5"/>
    <p:sldId id="300" r:id="rId6"/>
    <p:sldId id="312" r:id="rId7"/>
    <p:sldId id="261" r:id="rId8"/>
    <p:sldId id="277" r:id="rId9"/>
    <p:sldId id="278" r:id="rId10"/>
    <p:sldId id="290" r:id="rId11"/>
    <p:sldId id="291" r:id="rId12"/>
    <p:sldId id="263" r:id="rId13"/>
    <p:sldId id="264" r:id="rId14"/>
    <p:sldId id="292" r:id="rId15"/>
    <p:sldId id="302" r:id="rId16"/>
    <p:sldId id="313" r:id="rId17"/>
    <p:sldId id="265" r:id="rId18"/>
    <p:sldId id="266" r:id="rId19"/>
    <p:sldId id="280" r:id="rId20"/>
    <p:sldId id="304" r:id="rId21"/>
    <p:sldId id="267" r:id="rId22"/>
    <p:sldId id="268" r:id="rId23"/>
    <p:sldId id="294" r:id="rId24"/>
    <p:sldId id="295" r:id="rId25"/>
    <p:sldId id="269" r:id="rId26"/>
    <p:sldId id="270" r:id="rId27"/>
    <p:sldId id="296" r:id="rId28"/>
    <p:sldId id="308" r:id="rId29"/>
    <p:sldId id="284" r:id="rId30"/>
    <p:sldId id="283" r:id="rId31"/>
    <p:sldId id="271" r:id="rId32"/>
    <p:sldId id="285" r:id="rId33"/>
    <p:sldId id="297" r:id="rId34"/>
    <p:sldId id="298" r:id="rId35"/>
    <p:sldId id="273" r:id="rId36"/>
    <p:sldId id="287" r:id="rId37"/>
    <p:sldId id="299" r:id="rId38"/>
    <p:sldId id="314" r:id="rId39"/>
    <p:sldId id="315" r:id="rId40"/>
    <p:sldId id="275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40" autoAdjust="0"/>
    <p:restoredTop sz="94660"/>
  </p:normalViewPr>
  <p:slideViewPr>
    <p:cSldViewPr>
      <p:cViewPr>
        <p:scale>
          <a:sx n="90" d="100"/>
          <a:sy n="90" d="100"/>
        </p:scale>
        <p:origin x="-139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36395B5-4EFA-4BCF-9608-CF4197CA3FB1}" type="datetimeFigureOut">
              <a:rPr lang="en-US"/>
              <a:pPr>
                <a:defRPr/>
              </a:pPr>
              <a:t>9/14/2012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885A167-A32C-408F-90D1-C166A7119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87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F356BE-83AF-4B6C-9550-B9CAED882EE2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2A206E-0031-4F3B-96C9-9F6207F50B8B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2F1CAF-8522-4278-AF8E-B1F7C2B05509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2F9E2C-1C0F-42DD-B588-6E3227BEF516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5B63CF-69AD-45F0-B526-99A74EEC2AB8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BD96B7-BA53-4CF8-BABA-55508CB7192E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C9FFEC-15F3-4A2F-A1FD-932FEED82834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700ADF-D758-4017-9F76-26C64F881FFB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A47223-E63C-4C9E-B7BD-A3B4B934A745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72DC12-F0FE-48D3-AFD5-FE8C5CE4E002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54C8FF-0239-44F3-91C2-1D6876E2F429}" type="slidenum">
              <a:rPr lang="en-US" smtClean="0"/>
              <a:pPr/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285B08-8A28-4228-A6E2-D66A27449EB3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24529C-1723-43D2-82CC-C6F41A707F24}" type="slidenum">
              <a:rPr lang="en-US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D977A3-A254-49F8-B4B6-29494E623FE2}" type="slidenum">
              <a:rPr lang="en-US" smtClean="0"/>
              <a:pPr/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81A051-1205-4ABB-814C-5E506A70C558}" type="slidenum">
              <a:rPr lang="en-US" smtClean="0"/>
              <a:pPr/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6AE74D-EAFB-4D3E-9462-FC0E056DBB80}" type="slidenum">
              <a:rPr lang="en-US" smtClean="0"/>
              <a:pPr/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199031-756A-4779-BFE3-BAF0F6D95475}" type="slidenum">
              <a:rPr lang="en-US" smtClean="0"/>
              <a:pPr/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8D9BD9-3D79-4390-A3C8-F34FCBA577EE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E99D12-3FDD-4B11-8506-2209A4DA5F8F}" type="slidenum">
              <a:rPr lang="en-US" smtClean="0"/>
              <a:pPr/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7869B1-94A2-402E-980D-862DF6B627AB}" type="slidenum">
              <a:rPr lang="en-US" smtClean="0"/>
              <a:pPr/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95E87F-CA0A-42C5-8A77-681FA2B2495F}" type="slidenum">
              <a:rPr lang="en-US" smtClean="0"/>
              <a:pPr/>
              <a:t>28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47ECFD-AF9C-427C-AC40-A1C30E1B8EFF}" type="slidenum">
              <a:rPr lang="en-US" smtClean="0"/>
              <a:pPr/>
              <a:t>29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AE4A55-2BBE-45A9-9BB1-49AF42100AC4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447637-066F-4B4A-9070-8B23162D7670}" type="slidenum">
              <a:rPr lang="en-US" smtClean="0"/>
              <a:pPr/>
              <a:t>30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A804F0-4C86-44CB-97DF-677065D37EC9}" type="slidenum">
              <a:rPr lang="en-US" smtClean="0"/>
              <a:pPr/>
              <a:t>31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F2FCE7-6E26-4825-9157-CA57334D5817}" type="slidenum">
              <a:rPr lang="en-US" smtClean="0"/>
              <a:pPr/>
              <a:t>32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DE08D2-7C17-4A23-A194-32860D4C3685}" type="slidenum">
              <a:rPr lang="en-US" smtClean="0"/>
              <a:pPr/>
              <a:t>33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BB692E-A9DD-43A5-ADF8-F2F5E1FD4B58}" type="slidenum">
              <a:rPr lang="en-US" smtClean="0"/>
              <a:pPr/>
              <a:t>34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06929D-C38F-455F-9F10-EED50E8A0CD0}" type="slidenum">
              <a:rPr lang="en-US" smtClean="0"/>
              <a:pPr/>
              <a:t>35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7FB39E-1EC5-47DD-A772-90C04C49E97C}" type="slidenum">
              <a:rPr lang="en-US" smtClean="0"/>
              <a:pPr/>
              <a:t>36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AAE2AC-B28F-458B-908A-FB21DC97DFC1}" type="slidenum">
              <a:rPr lang="en-US" smtClean="0"/>
              <a:pPr/>
              <a:t>37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AAE2AC-B28F-458B-908A-FB21DC97DFC1}" type="slidenum">
              <a:rPr lang="en-US" smtClean="0"/>
              <a:pPr/>
              <a:t>38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700ADF-D758-4017-9F76-26C64F881FFB}" type="slidenum">
              <a:rPr lang="en-US" smtClean="0"/>
              <a:pPr/>
              <a:t>39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A7BADC-BBDA-495A-9184-3A397393A8DA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412785-B580-4E82-955B-EC1AAA63ABD1}" type="slidenum">
              <a:rPr lang="en-US" smtClean="0"/>
              <a:pPr/>
              <a:t>40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3479FB-076F-43D5-85E1-7EB45EBD3389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700ADF-D758-4017-9F76-26C64F881FFB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3E9D27-08B9-4AF8-93B9-2D526F6A0931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3A1F5B-7D05-4090-B3FF-5B13E8A3AF1F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EF53D8-A576-43C6-8E38-D21D77592F13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6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" y="2971800"/>
            <a:ext cx="97971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62025" y="2979003"/>
            <a:ext cx="8105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Developing a Web Page</a:t>
            </a:r>
            <a:endParaRPr lang="en-US" sz="2400" b="1" dirty="0">
              <a:solidFill>
                <a:srgbClr val="0033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FD10E-A908-4D2B-A78C-F03E75E0B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2E1BD-E453-4293-B597-600C307A3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54E52-E38B-4F88-956C-81312D3A04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866CB-34AE-4F9E-8BF3-89E38CBA34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8D6AD-ACFC-408B-975F-21B643DB0B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862AB-1D01-491A-8001-15B909246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CFD6A-0368-4C55-921B-A756A25740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C39E9-8B99-4ACA-9AB9-6E998FAAB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32F41-B47D-41D0-8F5C-3648E6DF77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A5F59-FA77-43E7-B723-3D6A11ACCA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35FF0-3941-4E10-9B6F-1B744D06C0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0"/>
            <a:ext cx="8153400" cy="755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8863" y="1600200"/>
            <a:ext cx="73993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5C5EA19-2ADA-4E74-B4A5-EDF9C19170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5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2" y="1"/>
            <a:ext cx="97971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Creating the Head Content</a:t>
            </a:r>
            <a:endParaRPr lang="en-US" dirty="0"/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6" name="Picture 5" descr="Screen shot 2012-08-01 at 2.35.4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621008"/>
            <a:ext cx="7175500" cy="2417592"/>
          </a:xfrm>
          <a:prstGeom prst="rect">
            <a:avLst/>
          </a:prstGeom>
        </p:spPr>
      </p:pic>
      <p:pic>
        <p:nvPicPr>
          <p:cNvPr id="7" name="Picture 6" descr="Screen shot 2012-08-01 at 2.36.0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343400"/>
            <a:ext cx="8115300" cy="1481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Creating the Head Content</a:t>
            </a:r>
            <a:endParaRPr lang="en-US" dirty="0"/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7" name="Picture 6" descr="Screen shot 2012-08-01 at 2.36.2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600200"/>
            <a:ext cx="7886700" cy="2423160"/>
          </a:xfrm>
          <a:prstGeom prst="rect">
            <a:avLst/>
          </a:prstGeom>
        </p:spPr>
      </p:pic>
      <p:pic>
        <p:nvPicPr>
          <p:cNvPr id="8" name="Picture 7" descr="Screen shot 2012-08-01 at 2.36.4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343400"/>
            <a:ext cx="7696200" cy="191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Setting Web Page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dirty="0" smtClean="0">
                <a:effectLst/>
              </a:rPr>
              <a:t>Click </a:t>
            </a:r>
            <a:r>
              <a:rPr lang="en-US" sz="2800" b="1" dirty="0" smtClean="0">
                <a:effectLst/>
              </a:rPr>
              <a:t>Modify</a:t>
            </a:r>
            <a:r>
              <a:rPr lang="en-US" sz="2800" dirty="0" smtClean="0">
                <a:effectLst/>
              </a:rPr>
              <a:t> on the Menu bar, then click </a:t>
            </a:r>
            <a:r>
              <a:rPr lang="en-US" sz="2800" b="1" dirty="0" smtClean="0">
                <a:effectLst/>
              </a:rPr>
              <a:t>Page Properties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dirty="0" smtClean="0">
                <a:effectLst/>
              </a:rPr>
              <a:t>Click the </a:t>
            </a:r>
            <a:r>
              <a:rPr lang="en-US" sz="2800" b="1" dirty="0" smtClean="0">
                <a:effectLst/>
              </a:rPr>
              <a:t>Background color box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dirty="0" smtClean="0">
                <a:effectLst/>
              </a:rPr>
              <a:t>Click the </a:t>
            </a:r>
            <a:r>
              <a:rPr lang="en-US" sz="2800" b="1" dirty="0" smtClean="0">
                <a:effectLst/>
              </a:rPr>
              <a:t>blue color swatch</a:t>
            </a:r>
            <a:r>
              <a:rPr lang="en-US" sz="2800" dirty="0" smtClean="0">
                <a:effectLst/>
              </a:rPr>
              <a:t>, #9CF (the fifth color in the last row)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dirty="0" smtClean="0">
                <a:effectLst/>
              </a:rPr>
              <a:t>Click </a:t>
            </a:r>
            <a:r>
              <a:rPr lang="en-US" sz="2800" b="1" dirty="0" smtClean="0">
                <a:effectLst/>
              </a:rPr>
              <a:t>Apply</a:t>
            </a:r>
            <a:r>
              <a:rPr lang="en-US" sz="2800" dirty="0" smtClean="0">
                <a:effectLst/>
              </a:rPr>
              <a:t> in the Page Properties dialog </a:t>
            </a:r>
            <a:r>
              <a:rPr lang="en-US" sz="2800" dirty="0" smtClean="0">
                <a:effectLst/>
              </a:rPr>
              <a:t>box</a:t>
            </a:r>
            <a:endParaRPr lang="en-US" dirty="0" smtClean="0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Setting Web Page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 startAt="5"/>
              <a:defRPr/>
            </a:pPr>
            <a:r>
              <a:rPr lang="en-US" sz="2800" dirty="0" smtClean="0">
                <a:effectLst/>
              </a:rPr>
              <a:t>Click </a:t>
            </a:r>
            <a:r>
              <a:rPr lang="en-US" sz="2800" dirty="0">
                <a:effectLst/>
              </a:rPr>
              <a:t>next to Background color, click the </a:t>
            </a:r>
            <a:r>
              <a:rPr lang="en-US" sz="2800" b="1" dirty="0">
                <a:effectLst/>
              </a:rPr>
              <a:t>white color swatch</a:t>
            </a:r>
            <a:r>
              <a:rPr lang="en-US" sz="2800" dirty="0">
                <a:effectLst/>
              </a:rPr>
              <a:t> (the rightmost color in the bottom row), then click </a:t>
            </a:r>
            <a:r>
              <a:rPr lang="en-US" sz="2800" b="1" dirty="0" smtClean="0">
                <a:effectLst/>
              </a:rPr>
              <a:t>Apply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 startAt="5"/>
              <a:defRPr/>
            </a:pPr>
            <a:r>
              <a:rPr lang="en-US" sz="2800" dirty="0" smtClean="0">
                <a:effectLst/>
              </a:rPr>
              <a:t>Click </a:t>
            </a:r>
            <a:r>
              <a:rPr lang="en-US" sz="2800" dirty="0" smtClean="0">
                <a:effectLst/>
              </a:rPr>
              <a:t>the </a:t>
            </a:r>
            <a:r>
              <a:rPr lang="en-US" sz="2800" b="1" dirty="0" smtClean="0">
                <a:effectLst/>
              </a:rPr>
              <a:t>Text color box</a:t>
            </a:r>
            <a:r>
              <a:rPr lang="en-US" sz="2800" dirty="0" smtClean="0">
                <a:effectLst/>
              </a:rPr>
              <a:t>, then use the eyedropper tool to select a light shade of blue, then click </a:t>
            </a:r>
            <a:r>
              <a:rPr lang="en-US" sz="2800" b="1" dirty="0" smtClean="0">
                <a:effectLst/>
              </a:rPr>
              <a:t>Apply</a:t>
            </a:r>
            <a:endParaRPr lang="en-US" sz="2800" dirty="0">
              <a:effectLst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 startAt="5"/>
              <a:defRPr/>
            </a:pPr>
            <a:r>
              <a:rPr lang="en-US" sz="2800" dirty="0" smtClean="0">
                <a:effectLst/>
              </a:rPr>
              <a:t>Click </a:t>
            </a:r>
            <a:r>
              <a:rPr lang="en-US" sz="2800" dirty="0" smtClean="0">
                <a:effectLst/>
              </a:rPr>
              <a:t>next to </a:t>
            </a:r>
            <a:r>
              <a:rPr lang="en-US" sz="2800" b="1" dirty="0" smtClean="0">
                <a:effectLst/>
              </a:rPr>
              <a:t>Text color</a:t>
            </a:r>
            <a:r>
              <a:rPr lang="en-US" sz="2800" dirty="0" smtClean="0">
                <a:effectLst/>
              </a:rPr>
              <a:t>, then click the </a:t>
            </a:r>
            <a:r>
              <a:rPr lang="en-US" sz="2800" b="1" dirty="0" smtClean="0">
                <a:effectLst/>
              </a:rPr>
              <a:t>Default Color Icon</a:t>
            </a:r>
            <a:r>
              <a:rPr lang="en-US" sz="2800" dirty="0" smtClean="0">
                <a:effectLst/>
              </a:rPr>
              <a:t> at the top of the color </a:t>
            </a:r>
            <a:r>
              <a:rPr lang="en-US" sz="2800" dirty="0" smtClean="0">
                <a:effectLst/>
              </a:rPr>
              <a:t>picker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 startAt="5"/>
              <a:defRPr/>
            </a:pPr>
            <a:r>
              <a:rPr lang="en-US" sz="2800" dirty="0" smtClean="0">
                <a:effectLst/>
              </a:rPr>
              <a:t>Click </a:t>
            </a:r>
            <a:r>
              <a:rPr lang="en-US" sz="2800" b="1" dirty="0" smtClean="0">
                <a:effectLst/>
              </a:rPr>
              <a:t>OK</a:t>
            </a:r>
            <a:endParaRPr lang="en-US" sz="2800" dirty="0" smtClean="0">
              <a:effectLst/>
            </a:endParaRPr>
          </a:p>
          <a:p>
            <a:pPr marL="514350" indent="-514350" eaLnBrk="1" hangingPunct="1">
              <a:defRPr/>
            </a:pPr>
            <a:endParaRPr lang="en-US" dirty="0" smtClean="0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Setting Web Page Properties</a:t>
            </a:r>
            <a:endParaRPr lang="en-US" dirty="0"/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01 at 2.38.0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50" y="1600200"/>
            <a:ext cx="8070850" cy="3611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Setting Web Page Properties</a:t>
            </a:r>
            <a:endParaRPr lang="en-US" dirty="0"/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01 at 2.38.3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370" y="1600200"/>
            <a:ext cx="7592830" cy="376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Design </a:t>
            </a:r>
            <a:r>
              <a:rPr lang="en-US" dirty="0" smtClean="0">
                <a:solidFill>
                  <a:srgbClr val="00664D"/>
                </a:solidFill>
              </a:rPr>
              <a:t>Matters</a:t>
            </a:r>
            <a:endParaRPr lang="en-US" dirty="0">
              <a:solidFill>
                <a:srgbClr val="0066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800" dirty="0" smtClean="0">
                <a:solidFill>
                  <a:srgbClr val="00664D"/>
                </a:solidFill>
                <a:effectLst/>
              </a:rPr>
              <a:t>Choosing Colors to Convey Information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b="1" dirty="0" smtClean="0">
                <a:solidFill>
                  <a:srgbClr val="00664D"/>
                </a:solidFill>
                <a:effectLst/>
              </a:rPr>
              <a:t>Web-safe color palette</a:t>
            </a:r>
            <a:r>
              <a:rPr lang="en-US" sz="2400" dirty="0" smtClean="0">
                <a:solidFill>
                  <a:srgbClr val="00664D"/>
                </a:solidFill>
                <a:effectLst/>
              </a:rPr>
              <a:t>:</a:t>
            </a:r>
            <a:r>
              <a:rPr lang="en-US" sz="2400" b="1" dirty="0" smtClean="0">
                <a:solidFill>
                  <a:srgbClr val="00664D"/>
                </a:solidFill>
                <a:effectLst/>
              </a:rPr>
              <a:t> </a:t>
            </a:r>
            <a:r>
              <a:rPr lang="en-US" sz="2400" dirty="0" smtClean="0">
                <a:solidFill>
                  <a:srgbClr val="00664D"/>
                </a:solidFill>
                <a:effectLst/>
              </a:rPr>
              <a:t>a set of colors that appears consistently in all browsers and on Macintosh, Windows, and UNIX platforms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01 at 2.40.0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429000"/>
            <a:ext cx="4051300" cy="257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Creating and Formatting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863" y="1600200"/>
            <a:ext cx="7856537" cy="47244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Position the insertion point to the left of A in About Us, then drag to select </a:t>
            </a:r>
            <a:r>
              <a:rPr lang="en-US" sz="2400" b="1" dirty="0" smtClean="0">
                <a:effectLst/>
              </a:rPr>
              <a:t>About Us – Spa – Café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Type </a:t>
            </a:r>
            <a:r>
              <a:rPr lang="en-US" sz="2400" b="1" dirty="0" smtClean="0">
                <a:effectLst/>
              </a:rPr>
              <a:t>Home - About Us - Spa - Cafe - Activities</a:t>
            </a:r>
            <a:r>
              <a:rPr lang="en-US" sz="2400" dirty="0" smtClean="0">
                <a:effectLst/>
              </a:rPr>
              <a:t>, with spaces in between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Position the insertion point at the beginning of the first paragraph, type </a:t>
            </a:r>
            <a:r>
              <a:rPr lang="en-US" sz="2400" b="1" dirty="0" smtClean="0">
                <a:effectLst/>
              </a:rPr>
              <a:t>Welcome to our beach! </a:t>
            </a:r>
            <a:r>
              <a:rPr lang="en-US" sz="2400" dirty="0" smtClean="0">
                <a:effectLst/>
              </a:rPr>
              <a:t>then, press </a:t>
            </a:r>
            <a:r>
              <a:rPr lang="en-US" sz="2400" b="1" dirty="0" smtClean="0">
                <a:effectLst/>
              </a:rPr>
              <a:t>[Enter] </a:t>
            </a:r>
            <a:r>
              <a:rPr lang="en-US" sz="2400" dirty="0" smtClean="0">
                <a:effectLst/>
              </a:rPr>
              <a:t>(Win) or </a:t>
            </a:r>
            <a:r>
              <a:rPr lang="en-US" sz="2400" b="1" dirty="0" smtClean="0">
                <a:effectLst/>
              </a:rPr>
              <a:t>[return] </a:t>
            </a:r>
            <a:r>
              <a:rPr lang="en-US" sz="2400" dirty="0" smtClean="0">
                <a:effectLst/>
              </a:rPr>
              <a:t>(</a:t>
            </a:r>
            <a:r>
              <a:rPr lang="en-US" sz="2400" dirty="0" smtClean="0">
                <a:effectLst/>
              </a:rPr>
              <a:t>Mac)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dirty="0">
                <a:effectLst/>
              </a:rPr>
              <a:t>Click anywhere in the “Welcome!” text you just entered, click the </a:t>
            </a:r>
            <a:r>
              <a:rPr lang="en-US" sz="2400" b="1" dirty="0">
                <a:effectLst/>
              </a:rPr>
              <a:t>HTML button</a:t>
            </a:r>
            <a:r>
              <a:rPr lang="en-US" sz="2400" dirty="0">
                <a:effectLst/>
              </a:rPr>
              <a:t> on the Property inspector to open the HTML Property inspector if necessary, click the </a:t>
            </a:r>
            <a:r>
              <a:rPr lang="en-US" sz="2400" b="1" dirty="0">
                <a:effectLst/>
              </a:rPr>
              <a:t>Format list arrow </a:t>
            </a:r>
            <a:r>
              <a:rPr lang="en-US" sz="2400" dirty="0">
                <a:effectLst/>
              </a:rPr>
              <a:t>in the HTML Property inspector, then click </a:t>
            </a:r>
            <a:r>
              <a:rPr lang="en-US" sz="2400" b="1" dirty="0">
                <a:effectLst/>
              </a:rPr>
              <a:t>Heading 1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effectLst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US" sz="2400" b="1" dirty="0" smtClean="0">
              <a:effectLst/>
            </a:endParaRP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Creating and Formatting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  <a:defRPr/>
            </a:pPr>
            <a:r>
              <a:rPr lang="en-US" sz="2400" dirty="0" smtClean="0">
                <a:effectLst/>
              </a:rPr>
              <a:t>Position </a:t>
            </a:r>
            <a:r>
              <a:rPr lang="en-US" sz="2400" dirty="0">
                <a:effectLst/>
              </a:rPr>
              <a:t>the insertion point after the period following </a:t>
            </a:r>
            <a:r>
              <a:rPr lang="en-US" sz="2400" b="1" dirty="0">
                <a:effectLst/>
              </a:rPr>
              <a:t>“…want to go home”</a:t>
            </a:r>
            <a:r>
              <a:rPr lang="en-US" sz="2400" dirty="0">
                <a:effectLst/>
              </a:rPr>
              <a:t>, press </a:t>
            </a:r>
            <a:r>
              <a:rPr lang="en-US" sz="2400" b="1" dirty="0">
                <a:effectLst/>
              </a:rPr>
              <a:t>[Enter]</a:t>
            </a:r>
            <a:r>
              <a:rPr lang="en-US" sz="2400" dirty="0">
                <a:effectLst/>
              </a:rPr>
              <a:t> (Win) or </a:t>
            </a:r>
            <a:r>
              <a:rPr lang="en-US" sz="2400" b="1" dirty="0">
                <a:effectLst/>
              </a:rPr>
              <a:t>[return]</a:t>
            </a:r>
            <a:r>
              <a:rPr lang="en-US" sz="2400" dirty="0">
                <a:effectLst/>
              </a:rPr>
              <a:t> (Mac), then type </a:t>
            </a:r>
            <a:r>
              <a:rPr lang="en-US" sz="2400" b="1" dirty="0">
                <a:effectLst/>
              </a:rPr>
              <a:t>The Striped </a:t>
            </a:r>
            <a:r>
              <a:rPr lang="en-US" sz="2400" b="1" dirty="0" smtClean="0">
                <a:effectLst/>
              </a:rPr>
              <a:t>Umbrella</a:t>
            </a:r>
          </a:p>
          <a:p>
            <a:pPr marL="514350" indent="-514350" eaLnBrk="1" hangingPunct="1">
              <a:buFontTx/>
              <a:buAutoNum type="arabicPeriod" startAt="6"/>
              <a:defRPr/>
            </a:pPr>
            <a:r>
              <a:rPr lang="en-US" sz="2400" dirty="0">
                <a:effectLst/>
              </a:rPr>
              <a:t>Press and hold </a:t>
            </a:r>
            <a:r>
              <a:rPr lang="en-US" sz="2400" b="1" dirty="0">
                <a:effectLst/>
              </a:rPr>
              <a:t>[Shift]</a:t>
            </a:r>
            <a:r>
              <a:rPr lang="en-US" sz="2400" dirty="0">
                <a:effectLst/>
              </a:rPr>
              <a:t>, press </a:t>
            </a:r>
            <a:r>
              <a:rPr lang="en-US" sz="2400" b="1" dirty="0">
                <a:effectLst/>
              </a:rPr>
              <a:t>[Enter]</a:t>
            </a:r>
            <a:r>
              <a:rPr lang="en-US" sz="2400" dirty="0">
                <a:effectLst/>
              </a:rPr>
              <a:t> (Win) or </a:t>
            </a:r>
            <a:r>
              <a:rPr lang="en-US" sz="2400" b="1" dirty="0">
                <a:effectLst/>
              </a:rPr>
              <a:t>[return]</a:t>
            </a:r>
            <a:r>
              <a:rPr lang="en-US" sz="2400" dirty="0">
                <a:effectLst/>
              </a:rPr>
              <a:t> (Mac) to create a line break</a:t>
            </a:r>
          </a:p>
          <a:p>
            <a:pPr marL="514350" indent="-514350" eaLnBrk="1" hangingPunct="1">
              <a:buFontTx/>
              <a:buAutoNum type="arabicPeriod" startAt="6"/>
              <a:defRPr/>
            </a:pPr>
            <a:r>
              <a:rPr lang="en-US" sz="2400" dirty="0">
                <a:effectLst/>
              </a:rPr>
              <a:t>Enter the following information, placing a line break at the end of each line:</a:t>
            </a:r>
          </a:p>
          <a:p>
            <a:pPr marL="514350" indent="-514350" eaLnBrk="1" hangingPunct="1">
              <a:buFontTx/>
              <a:buNone/>
              <a:defRPr/>
            </a:pPr>
            <a:r>
              <a:rPr lang="en-US" sz="2400" b="1" dirty="0">
                <a:effectLst/>
              </a:rPr>
              <a:t>	25 Beachside Drive</a:t>
            </a:r>
          </a:p>
          <a:p>
            <a:pPr marL="514350" indent="-514350" eaLnBrk="1" hangingPunct="1">
              <a:buFontTx/>
              <a:buNone/>
              <a:defRPr/>
            </a:pPr>
            <a:r>
              <a:rPr lang="en-US" sz="2400" b="1" dirty="0">
                <a:effectLst/>
              </a:rPr>
              <a:t>	Ft. Eugene, Florida 33775</a:t>
            </a:r>
          </a:p>
          <a:p>
            <a:pPr marL="514350" indent="-514350" eaLnBrk="1" hangingPunct="1">
              <a:buFontTx/>
              <a:buNone/>
              <a:defRPr/>
            </a:pPr>
            <a:r>
              <a:rPr lang="en-US" sz="2400" b="1" dirty="0">
                <a:effectLst/>
              </a:rPr>
              <a:t>	(555) 594-9458</a:t>
            </a:r>
          </a:p>
          <a:p>
            <a:pPr marL="514350" indent="-514350">
              <a:buFont typeface="+mj-lt"/>
              <a:buAutoNum type="arabicPeriod" startAt="5"/>
              <a:defRPr/>
            </a:pPr>
            <a:endParaRPr lang="en-US" sz="2400" b="1" dirty="0">
              <a:effectLst/>
            </a:endParaRPr>
          </a:p>
          <a:p>
            <a:pPr marL="0" indent="0">
              <a:buNone/>
              <a:defRPr/>
            </a:pPr>
            <a:endParaRPr lang="en-US" sz="2800" b="1" dirty="0" smtClean="0"/>
          </a:p>
          <a:p>
            <a:pPr marL="514350" indent="-514350" eaLnBrk="1" hangingPunct="1">
              <a:lnSpc>
                <a:spcPct val="80000"/>
              </a:lnSpc>
              <a:defRPr/>
            </a:pPr>
            <a:endParaRPr lang="en-US" dirty="0" smtClean="0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Creating and Formatting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863" y="1600200"/>
            <a:ext cx="7399337" cy="4495800"/>
          </a:xfrm>
        </p:spPr>
        <p:txBody>
          <a:bodyPr/>
          <a:lstStyle/>
          <a:p>
            <a:pPr marL="463550" indent="-463550" eaLnBrk="1" hangingPunct="1">
              <a:lnSpc>
                <a:spcPct val="80000"/>
              </a:lnSpc>
              <a:buFontTx/>
              <a:buAutoNum type="arabicPeriod" startAt="8"/>
              <a:defRPr/>
            </a:pPr>
            <a:r>
              <a:rPr lang="en-US" sz="2400" dirty="0" smtClean="0">
                <a:effectLst/>
              </a:rPr>
              <a:t>Position the pointer to the left of The Striped Umbrella</a:t>
            </a:r>
          </a:p>
          <a:p>
            <a:pPr marL="855663" lvl="1" indent="-277813" eaLnBrk="1" hangingPunct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400" dirty="0" smtClean="0">
                <a:effectLst/>
              </a:rPr>
              <a:t>Click and drag to select all information entered in Step 7</a:t>
            </a:r>
          </a:p>
          <a:p>
            <a:pPr marL="855663" lvl="1" indent="-277813" eaLnBrk="1" hangingPunct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400" dirty="0" smtClean="0">
                <a:effectLst/>
              </a:rPr>
              <a:t>Click the </a:t>
            </a:r>
            <a:r>
              <a:rPr lang="en-US" sz="2400" b="1" dirty="0" smtClean="0">
                <a:effectLst/>
              </a:rPr>
              <a:t>Italic button </a:t>
            </a:r>
            <a:r>
              <a:rPr lang="en-US" sz="2400" dirty="0" smtClean="0">
                <a:effectLst/>
              </a:rPr>
              <a:t>in the Property inspector</a:t>
            </a:r>
          </a:p>
          <a:p>
            <a:pPr marL="855663" lvl="1" indent="-277813" eaLnBrk="1" hangingPunct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400" dirty="0" smtClean="0">
                <a:effectLst/>
              </a:rPr>
              <a:t>Then click anywhere to deselect the text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/>
              </a:rPr>
              <a:t>Plan the page layout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Create the head content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Set web page properties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Create and format text</a:t>
            </a:r>
          </a:p>
          <a:p>
            <a:pPr eaLnBrk="1" hangingPunct="1">
              <a:defRPr/>
            </a:pPr>
            <a:r>
              <a:rPr lang="en-US" sz="2800" dirty="0">
                <a:effectLst/>
              </a:rPr>
              <a:t>Add links to web pages</a:t>
            </a:r>
          </a:p>
          <a:p>
            <a:pPr eaLnBrk="1" hangingPunct="1">
              <a:defRPr/>
            </a:pPr>
            <a:r>
              <a:rPr lang="en-US" sz="2800" dirty="0">
                <a:effectLst/>
              </a:rPr>
              <a:t>Use the History panel</a:t>
            </a:r>
          </a:p>
          <a:p>
            <a:pPr eaLnBrk="1" hangingPunct="1">
              <a:defRPr/>
            </a:pPr>
            <a:r>
              <a:rPr lang="en-US" sz="2800" dirty="0">
                <a:effectLst/>
              </a:rPr>
              <a:t>View HTML code</a:t>
            </a:r>
          </a:p>
          <a:p>
            <a:pPr eaLnBrk="1" hangingPunct="1">
              <a:defRPr/>
            </a:pPr>
            <a:r>
              <a:rPr lang="en-US" sz="2800" dirty="0">
                <a:effectLst/>
              </a:rPr>
              <a:t>Test and modify web </a:t>
            </a:r>
            <a:r>
              <a:rPr lang="en-US" sz="2800" dirty="0" smtClean="0">
                <a:effectLst/>
              </a:rPr>
              <a:t>pages</a:t>
            </a:r>
            <a:endParaRPr lang="en-US" sz="2800" dirty="0">
              <a:effectLst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Creating and Formatting Text</a:t>
            </a:r>
            <a:endParaRPr lang="en-US" dirty="0"/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01 at 2.43.2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733800"/>
            <a:ext cx="6489700" cy="2801933"/>
          </a:xfrm>
          <a:prstGeom prst="rect">
            <a:avLst/>
          </a:prstGeom>
        </p:spPr>
      </p:pic>
      <p:pic>
        <p:nvPicPr>
          <p:cNvPr id="6" name="Picture 5" descr="Screen shot 2012-08-01 at 2.43.0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0" y="1524000"/>
            <a:ext cx="6527800" cy="2276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Adding Links to 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863" y="1600200"/>
            <a:ext cx="7856537" cy="48006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Double-click </a:t>
            </a:r>
            <a:r>
              <a:rPr lang="en-US" sz="2400" b="1" dirty="0" smtClean="0">
                <a:effectLst/>
              </a:rPr>
              <a:t>Home</a:t>
            </a:r>
            <a:r>
              <a:rPr lang="en-US" sz="2400" dirty="0" smtClean="0">
                <a:effectLst/>
              </a:rPr>
              <a:t> in the menu bar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Click the </a:t>
            </a:r>
            <a:r>
              <a:rPr lang="en-US" sz="2400" b="1" dirty="0" smtClean="0">
                <a:effectLst/>
              </a:rPr>
              <a:t>Browse for File</a:t>
            </a:r>
            <a:r>
              <a:rPr lang="en-US" sz="2400" dirty="0" smtClean="0">
                <a:effectLst/>
              </a:rPr>
              <a:t> </a:t>
            </a:r>
            <a:r>
              <a:rPr lang="en-US" sz="2400" b="1" dirty="0" smtClean="0">
                <a:effectLst/>
              </a:rPr>
              <a:t>icon</a:t>
            </a:r>
            <a:r>
              <a:rPr lang="en-US" sz="2400" dirty="0" smtClean="0">
                <a:effectLst/>
              </a:rPr>
              <a:t> next to the Link text box in the HTML Property inspector, then navigate to the striped_umbrella root folder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Click </a:t>
            </a:r>
            <a:r>
              <a:rPr lang="en-US" sz="2400" b="1" dirty="0" smtClean="0">
                <a:effectLst/>
              </a:rPr>
              <a:t>index.html</a:t>
            </a:r>
            <a:r>
              <a:rPr lang="en-US" sz="2400" dirty="0" smtClean="0">
                <a:effectLst/>
              </a:rPr>
              <a:t>, verify that </a:t>
            </a:r>
            <a:r>
              <a:rPr lang="en-US" sz="2400" b="1" dirty="0" smtClean="0">
                <a:effectLst/>
              </a:rPr>
              <a:t>Document</a:t>
            </a:r>
            <a:r>
              <a:rPr lang="en-US" sz="2400" dirty="0" smtClean="0">
                <a:effectLst/>
              </a:rPr>
              <a:t> is selected in the Relative to pop-up menu, then click </a:t>
            </a:r>
            <a:r>
              <a:rPr lang="en-US" sz="2400" b="1" dirty="0" smtClean="0">
                <a:effectLst/>
              </a:rPr>
              <a:t>OK</a:t>
            </a:r>
            <a:r>
              <a:rPr lang="en-US" sz="2400" dirty="0" smtClean="0">
                <a:effectLst/>
              </a:rPr>
              <a:t> (Win) or </a:t>
            </a:r>
            <a:r>
              <a:rPr lang="en-US" sz="2400" b="1" dirty="0" smtClean="0">
                <a:effectLst/>
              </a:rPr>
              <a:t>Open </a:t>
            </a:r>
            <a:r>
              <a:rPr lang="en-US" sz="2400" dirty="0" smtClean="0">
                <a:effectLst/>
              </a:rPr>
              <a:t>(Mac</a:t>
            </a:r>
            <a:r>
              <a:rPr lang="en-US" sz="2400" dirty="0" smtClean="0">
                <a:effectLst/>
              </a:rPr>
              <a:t>)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dirty="0">
                <a:effectLst/>
              </a:rPr>
              <a:t>Repeat steps 1-4 to create links for </a:t>
            </a:r>
            <a:r>
              <a:rPr lang="en-US" sz="2400" b="1" dirty="0">
                <a:effectLst/>
              </a:rPr>
              <a:t>About</a:t>
            </a:r>
            <a:r>
              <a:rPr lang="en-US" sz="2400" dirty="0">
                <a:effectLst/>
              </a:rPr>
              <a:t> </a:t>
            </a:r>
            <a:r>
              <a:rPr lang="en-US" sz="2400" b="1" dirty="0">
                <a:effectLst/>
              </a:rPr>
              <a:t>Us</a:t>
            </a:r>
            <a:r>
              <a:rPr lang="en-US" sz="2400" dirty="0">
                <a:effectLst/>
              </a:rPr>
              <a:t>, </a:t>
            </a:r>
            <a:r>
              <a:rPr lang="en-US" sz="2400" b="1" dirty="0">
                <a:effectLst/>
              </a:rPr>
              <a:t>Spa</a:t>
            </a:r>
            <a:r>
              <a:rPr lang="en-US" sz="2400" dirty="0">
                <a:effectLst/>
              </a:rPr>
              <a:t>, </a:t>
            </a:r>
            <a:r>
              <a:rPr lang="en-US" sz="2400" b="1" dirty="0">
                <a:effectLst/>
              </a:rPr>
              <a:t>Cafe</a:t>
            </a:r>
            <a:r>
              <a:rPr lang="en-US" sz="2400" dirty="0">
                <a:effectLst/>
              </a:rPr>
              <a:t>, and </a:t>
            </a:r>
            <a:r>
              <a:rPr lang="en-US" sz="2400" b="1" dirty="0">
                <a:effectLst/>
              </a:rPr>
              <a:t>Activities</a:t>
            </a:r>
            <a:r>
              <a:rPr lang="en-US" sz="2400" dirty="0">
                <a:effectLst/>
              </a:rPr>
              <a:t>, using </a:t>
            </a:r>
            <a:r>
              <a:rPr lang="en-US" sz="2400" b="1" dirty="0">
                <a:effectLst/>
              </a:rPr>
              <a:t>about_us.html</a:t>
            </a:r>
            <a:r>
              <a:rPr lang="en-US" sz="2400" dirty="0">
                <a:effectLst/>
              </a:rPr>
              <a:t>, </a:t>
            </a:r>
            <a:r>
              <a:rPr lang="en-US" sz="2400" b="1" dirty="0">
                <a:effectLst/>
              </a:rPr>
              <a:t>spa.html</a:t>
            </a:r>
            <a:r>
              <a:rPr lang="en-US" sz="2400" dirty="0">
                <a:effectLst/>
              </a:rPr>
              <a:t>, </a:t>
            </a:r>
            <a:r>
              <a:rPr lang="en-US" sz="2400" b="1" dirty="0">
                <a:effectLst/>
              </a:rPr>
              <a:t>cafe.html</a:t>
            </a:r>
            <a:r>
              <a:rPr lang="en-US" sz="2400" dirty="0">
                <a:effectLst/>
              </a:rPr>
              <a:t>, and </a:t>
            </a:r>
            <a:r>
              <a:rPr lang="en-US" sz="2400" b="1" dirty="0">
                <a:effectLst/>
              </a:rPr>
              <a:t>activities.html</a:t>
            </a:r>
            <a:r>
              <a:rPr lang="en-US" sz="2400" dirty="0">
                <a:effectLst/>
              </a:rPr>
              <a:t> as the corresponding files, then click anywhere on the page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dirty="0">
                <a:effectLst/>
              </a:rPr>
              <a:t>Click anywhere on the home page to deselect Home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effectLst/>
            </a:endParaRPr>
          </a:p>
          <a:p>
            <a:pPr marL="0" indent="0" eaLnBrk="1" hangingPunct="1">
              <a:buNone/>
              <a:defRPr/>
            </a:pPr>
            <a:endParaRPr lang="en-US" sz="2800" dirty="0" smtClean="0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Adding Links to 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863" y="1600200"/>
            <a:ext cx="7932737" cy="4953000"/>
          </a:xfrm>
        </p:spPr>
        <p:txBody>
          <a:bodyPr/>
          <a:lstStyle/>
          <a:p>
            <a:pPr eaLnBrk="1" hangingPunct="1">
              <a:buFont typeface="+mj-lt"/>
              <a:buAutoNum type="arabicPeriod" startAt="6"/>
              <a:defRPr/>
            </a:pPr>
            <a:r>
              <a:rPr lang="en-US" sz="2400" dirty="0" smtClean="0">
                <a:effectLst/>
              </a:rPr>
              <a:t>Position </a:t>
            </a:r>
            <a:r>
              <a:rPr lang="en-US" sz="2400" dirty="0">
                <a:effectLst/>
              </a:rPr>
              <a:t>the insertion point immediately after the last digit in the telephone number, press and hold </a:t>
            </a:r>
            <a:r>
              <a:rPr lang="en-US" sz="2400" b="1" dirty="0">
                <a:effectLst/>
              </a:rPr>
              <a:t>[Shift]</a:t>
            </a:r>
            <a:r>
              <a:rPr lang="en-US" sz="2400" dirty="0">
                <a:effectLst/>
              </a:rPr>
              <a:t>, then press </a:t>
            </a:r>
            <a:r>
              <a:rPr lang="en-US" sz="2400" b="1" dirty="0">
                <a:effectLst/>
              </a:rPr>
              <a:t>[Enter]</a:t>
            </a:r>
            <a:r>
              <a:rPr lang="en-US" sz="2400" dirty="0">
                <a:effectLst/>
              </a:rPr>
              <a:t> (Win) or </a:t>
            </a:r>
            <a:r>
              <a:rPr lang="en-US" sz="2400" b="1" dirty="0">
                <a:effectLst/>
              </a:rPr>
              <a:t>[return]</a:t>
            </a:r>
            <a:r>
              <a:rPr lang="en-US" sz="2400" dirty="0">
                <a:effectLst/>
              </a:rPr>
              <a:t> (Mac</a:t>
            </a:r>
            <a:r>
              <a:rPr lang="en-US" sz="2400" dirty="0" smtClean="0">
                <a:effectLst/>
              </a:rPr>
              <a:t>)</a:t>
            </a:r>
          </a:p>
          <a:p>
            <a:pPr marL="514350" indent="-514350" eaLnBrk="1" hangingPunct="1">
              <a:buFont typeface="+mj-lt"/>
              <a:buAutoNum type="arabicPeriod" startAt="7"/>
              <a:defRPr/>
            </a:pPr>
            <a:r>
              <a:rPr lang="en-US" sz="2400" dirty="0">
                <a:effectLst/>
              </a:rPr>
              <a:t>Click the </a:t>
            </a:r>
            <a:r>
              <a:rPr lang="en-US" sz="2400" b="1" dirty="0">
                <a:effectLst/>
              </a:rPr>
              <a:t>Insert panel list arrow</a:t>
            </a:r>
            <a:r>
              <a:rPr lang="en-US" sz="2400" dirty="0">
                <a:effectLst/>
              </a:rPr>
              <a:t>, click </a:t>
            </a:r>
            <a:r>
              <a:rPr lang="en-US" sz="2400" b="1" dirty="0">
                <a:effectLst/>
              </a:rPr>
              <a:t>Common </a:t>
            </a:r>
            <a:r>
              <a:rPr lang="en-US" sz="2400" dirty="0">
                <a:effectLst/>
              </a:rPr>
              <a:t>if necessary, then click </a:t>
            </a:r>
            <a:r>
              <a:rPr lang="en-US" sz="2400" b="1" dirty="0">
                <a:effectLst/>
              </a:rPr>
              <a:t>Email Link</a:t>
            </a:r>
            <a:endParaRPr lang="en-US" sz="2400" dirty="0">
              <a:effectLst/>
            </a:endParaRPr>
          </a:p>
          <a:p>
            <a:pPr marL="514350" indent="-514350" eaLnBrk="1" hangingPunct="1">
              <a:buFont typeface="+mj-lt"/>
              <a:buAutoNum type="arabicPeriod" startAt="7"/>
              <a:defRPr/>
            </a:pPr>
            <a:r>
              <a:rPr lang="en-US" sz="2400" dirty="0">
                <a:effectLst/>
              </a:rPr>
              <a:t>Type </a:t>
            </a:r>
            <a:r>
              <a:rPr lang="en-US" sz="2400" b="1" dirty="0">
                <a:effectLst/>
              </a:rPr>
              <a:t>Club Manager</a:t>
            </a:r>
            <a:r>
              <a:rPr lang="en-US" sz="2400" dirty="0">
                <a:effectLst/>
              </a:rPr>
              <a:t> in the text box, press </a:t>
            </a:r>
            <a:r>
              <a:rPr lang="en-US" sz="2400" b="1" dirty="0">
                <a:effectLst/>
              </a:rPr>
              <a:t>[Tab]</a:t>
            </a:r>
            <a:r>
              <a:rPr lang="en-US" sz="2400" dirty="0">
                <a:effectLst/>
              </a:rPr>
              <a:t>, then type </a:t>
            </a:r>
            <a:r>
              <a:rPr lang="en-US" sz="2400" b="1" dirty="0">
                <a:effectLst/>
              </a:rPr>
              <a:t>manager@thestripedumbrella.com</a:t>
            </a:r>
            <a:r>
              <a:rPr lang="en-US" sz="2400" dirty="0">
                <a:effectLst/>
              </a:rPr>
              <a:t> in the E-Mail text box, click </a:t>
            </a:r>
            <a:r>
              <a:rPr lang="en-US" sz="2400" b="1" dirty="0">
                <a:effectLst/>
              </a:rPr>
              <a:t>OK</a:t>
            </a:r>
          </a:p>
          <a:p>
            <a:pPr marL="514350" indent="-514350" eaLnBrk="1" hangingPunct="1">
              <a:buFont typeface="+mj-lt"/>
              <a:buAutoNum type="arabicPeriod" startAt="7"/>
              <a:defRPr/>
            </a:pPr>
            <a:r>
              <a:rPr lang="en-US" sz="2400" dirty="0">
                <a:effectLst/>
              </a:rPr>
              <a:t>If link is not italicized, position the pointer left of Club Manager, click/drag to select text, click the </a:t>
            </a:r>
            <a:r>
              <a:rPr lang="en-US" sz="2400" b="1" dirty="0">
                <a:effectLst/>
              </a:rPr>
              <a:t>Italic button</a:t>
            </a:r>
            <a:r>
              <a:rPr lang="en-US" sz="2400" dirty="0">
                <a:effectLst/>
              </a:rPr>
              <a:t>, then click anywhere to deselect the </a:t>
            </a:r>
            <a:r>
              <a:rPr lang="en-US" sz="2400" dirty="0" smtClean="0">
                <a:effectLst/>
              </a:rPr>
              <a:t>text</a:t>
            </a:r>
            <a:endParaRPr lang="en-US" sz="2400" dirty="0">
              <a:effectLst/>
            </a:endParaRPr>
          </a:p>
          <a:p>
            <a:pPr marL="0" indent="0" eaLnBrk="1" hangingPunct="1">
              <a:buNone/>
              <a:defRPr/>
            </a:pPr>
            <a:endParaRPr lang="en-US" sz="2800" dirty="0" smtClean="0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Adding Links to Web Pages</a:t>
            </a:r>
            <a:endParaRPr lang="en-US" dirty="0"/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6" name="Picture 5" descr="Screen shot 2012-08-01 at 2.44.5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617306"/>
            <a:ext cx="7391400" cy="1659294"/>
          </a:xfrm>
          <a:prstGeom prst="rect">
            <a:avLst/>
          </a:prstGeom>
        </p:spPr>
      </p:pic>
      <p:pic>
        <p:nvPicPr>
          <p:cNvPr id="7" name="Picture 6" descr="Screen shot 2012-08-01 at 2.45.0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901" y="3352800"/>
            <a:ext cx="5025699" cy="3218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Adding Links to Web Pages</a:t>
            </a:r>
            <a:endParaRPr lang="en-US" dirty="0"/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6" name="Picture 5" descr="Screen shot 2012-08-01 at 2.45.4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600200"/>
            <a:ext cx="6565900" cy="2730620"/>
          </a:xfrm>
          <a:prstGeom prst="rect">
            <a:avLst/>
          </a:prstGeom>
        </p:spPr>
      </p:pic>
      <p:pic>
        <p:nvPicPr>
          <p:cNvPr id="7" name="Picture 6" descr="Screen shot 2012-08-01 at 2.45.5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4297333"/>
            <a:ext cx="6019800" cy="2255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Using the History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3" y="1600200"/>
            <a:ext cx="8161337" cy="51054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Click </a:t>
            </a:r>
            <a:r>
              <a:rPr lang="en-US" sz="2400" b="1" dirty="0" smtClean="0">
                <a:effectLst/>
              </a:rPr>
              <a:t>Window</a:t>
            </a:r>
            <a:r>
              <a:rPr lang="en-US" sz="2400" dirty="0" smtClean="0">
                <a:effectLst/>
              </a:rPr>
              <a:t> on the Menu bar, then click </a:t>
            </a:r>
            <a:r>
              <a:rPr lang="en-US" sz="2400" b="1" dirty="0" smtClean="0">
                <a:effectLst/>
              </a:rPr>
              <a:t>History</a:t>
            </a:r>
            <a:endParaRPr lang="en-US" sz="2400" dirty="0" smtClean="0">
              <a:effectLst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Click the </a:t>
            </a:r>
            <a:r>
              <a:rPr lang="en-US" sz="2400" b="1" dirty="0" smtClean="0">
                <a:effectLst/>
              </a:rPr>
              <a:t>Panel menu </a:t>
            </a:r>
            <a:r>
              <a:rPr lang="en-US" sz="2400" dirty="0" smtClean="0">
                <a:effectLst/>
              </a:rPr>
              <a:t>on the History panel title bar, click </a:t>
            </a:r>
            <a:r>
              <a:rPr lang="en-US" sz="2400" b="1" dirty="0" smtClean="0">
                <a:effectLst/>
              </a:rPr>
              <a:t>Clear History</a:t>
            </a:r>
            <a:r>
              <a:rPr lang="en-US" sz="2400" dirty="0" smtClean="0">
                <a:effectLst/>
              </a:rPr>
              <a:t>, then click </a:t>
            </a:r>
            <a:r>
              <a:rPr lang="en-US" sz="2400" b="1" dirty="0" smtClean="0">
                <a:effectLst/>
              </a:rPr>
              <a:t>Yes </a:t>
            </a:r>
            <a:r>
              <a:rPr lang="en-US" sz="2400" dirty="0" smtClean="0">
                <a:effectLst/>
              </a:rPr>
              <a:t>in the Dreamweaver warning box</a:t>
            </a:r>
          </a:p>
          <a:p>
            <a:pPr marL="463550" indent="-463550" eaLnBrk="1" hangingPunct="1">
              <a:buFontTx/>
              <a:buAutoNum type="arabicPeriod" startAt="3"/>
              <a:defRPr/>
            </a:pPr>
            <a:r>
              <a:rPr lang="en-US" sz="2400" dirty="0" smtClean="0">
                <a:effectLst/>
              </a:rPr>
              <a:t>Position the insertion point to the left of the words Welcome to our beach! in the line </a:t>
            </a:r>
            <a:r>
              <a:rPr lang="en-US" sz="2400" dirty="0">
                <a:effectLst/>
              </a:rPr>
              <a:t>of text</a:t>
            </a:r>
          </a:p>
          <a:p>
            <a:pPr marL="855663" lvl="1" indent="-277813" eaLnBrk="1" hangingPunct="1">
              <a:buFont typeface="Arial" charset="0"/>
              <a:buChar char="–"/>
              <a:defRPr/>
            </a:pPr>
            <a:r>
              <a:rPr lang="en-US" sz="2400" dirty="0">
                <a:effectLst/>
              </a:rPr>
              <a:t>Click </a:t>
            </a:r>
            <a:r>
              <a:rPr lang="en-US" sz="2400" b="1" dirty="0">
                <a:effectLst/>
              </a:rPr>
              <a:t>Insert </a:t>
            </a:r>
            <a:r>
              <a:rPr lang="en-US" sz="2400" dirty="0">
                <a:effectLst/>
              </a:rPr>
              <a:t>on the Menu bar, point to </a:t>
            </a:r>
            <a:r>
              <a:rPr lang="en-US" sz="2400" b="1" dirty="0">
                <a:effectLst/>
              </a:rPr>
              <a:t>HTML</a:t>
            </a:r>
            <a:r>
              <a:rPr lang="en-US" sz="2400" dirty="0">
                <a:effectLst/>
              </a:rPr>
              <a:t>, then click </a:t>
            </a:r>
            <a:r>
              <a:rPr lang="en-US" sz="2400" b="1" dirty="0">
                <a:effectLst/>
              </a:rPr>
              <a:t>Horizontal </a:t>
            </a:r>
            <a:r>
              <a:rPr lang="en-US" sz="2400" b="1" dirty="0" smtClean="0">
                <a:effectLst/>
              </a:rPr>
              <a:t>Rule</a:t>
            </a:r>
            <a:endParaRPr lang="en-US" sz="2400" dirty="0" smtClean="0">
              <a:effectLst/>
            </a:endParaRPr>
          </a:p>
          <a:p>
            <a:pPr marL="463550" indent="-463550" eaLnBrk="1" hangingPunct="1">
              <a:buFontTx/>
              <a:buAutoNum type="arabicPeriod" startAt="3"/>
              <a:defRPr/>
            </a:pPr>
            <a:r>
              <a:rPr lang="en-US" sz="2400" dirty="0">
                <a:effectLst/>
              </a:rPr>
              <a:t>If “pixels” is not displayed in the width pop-up menu, click the </a:t>
            </a:r>
            <a:r>
              <a:rPr lang="en-US" sz="2400" b="1" dirty="0">
                <a:effectLst/>
              </a:rPr>
              <a:t>width</a:t>
            </a:r>
            <a:r>
              <a:rPr lang="en-US" sz="2400" dirty="0">
                <a:effectLst/>
              </a:rPr>
              <a:t> </a:t>
            </a:r>
            <a:r>
              <a:rPr lang="en-US" sz="2400" b="1" dirty="0">
                <a:effectLst/>
              </a:rPr>
              <a:t>list arrow</a:t>
            </a:r>
            <a:r>
              <a:rPr lang="en-US" sz="2400" dirty="0">
                <a:effectLst/>
              </a:rPr>
              <a:t> in the Property inspector, click </a:t>
            </a:r>
            <a:r>
              <a:rPr lang="en-US" sz="2400" b="1" dirty="0">
                <a:effectLst/>
              </a:rPr>
              <a:t>pixels</a:t>
            </a:r>
            <a:r>
              <a:rPr lang="en-US" sz="2400" dirty="0">
                <a:effectLst/>
              </a:rPr>
              <a:t>, type </a:t>
            </a:r>
            <a:r>
              <a:rPr lang="en-US" sz="2400" b="1" dirty="0">
                <a:effectLst/>
              </a:rPr>
              <a:t>950</a:t>
            </a:r>
            <a:r>
              <a:rPr lang="en-US" sz="2400" dirty="0">
                <a:effectLst/>
              </a:rPr>
              <a:t> in the W text box, then press </a:t>
            </a:r>
            <a:r>
              <a:rPr lang="en-US" sz="2400" b="1" dirty="0">
                <a:effectLst/>
              </a:rPr>
              <a:t>[Enter]</a:t>
            </a:r>
            <a:r>
              <a:rPr lang="en-US" sz="2400" dirty="0">
                <a:effectLst/>
              </a:rPr>
              <a:t> (Win) or </a:t>
            </a:r>
            <a:r>
              <a:rPr lang="en-US" sz="2400" b="1" dirty="0">
                <a:effectLst/>
              </a:rPr>
              <a:t>[return]</a:t>
            </a:r>
            <a:r>
              <a:rPr lang="en-US" sz="2400" dirty="0">
                <a:effectLst/>
              </a:rPr>
              <a:t> (Mac</a:t>
            </a:r>
            <a:r>
              <a:rPr lang="en-US" sz="2400" dirty="0" smtClean="0">
                <a:effectLst/>
              </a:rPr>
              <a:t>)</a:t>
            </a:r>
            <a:endParaRPr lang="en-US" sz="2400" dirty="0">
              <a:effectLst/>
            </a:endParaRP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Using the History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399337" cy="4654550"/>
          </a:xfrm>
        </p:spPr>
        <p:txBody>
          <a:bodyPr/>
          <a:lstStyle/>
          <a:p>
            <a:pPr eaLnBrk="1" hangingPunct="1">
              <a:buFont typeface="+mj-lt"/>
              <a:buAutoNum type="arabicPeriod" startAt="5"/>
              <a:defRPr/>
            </a:pPr>
            <a:r>
              <a:rPr lang="en-US" sz="2400" dirty="0" smtClean="0">
                <a:effectLst/>
              </a:rPr>
              <a:t>Click </a:t>
            </a:r>
            <a:r>
              <a:rPr lang="en-US" sz="2400" dirty="0" smtClean="0">
                <a:effectLst/>
              </a:rPr>
              <a:t>the </a:t>
            </a:r>
            <a:r>
              <a:rPr lang="en-US" sz="2400" b="1" dirty="0" smtClean="0">
                <a:effectLst/>
              </a:rPr>
              <a:t>Align list arrow</a:t>
            </a:r>
            <a:r>
              <a:rPr lang="en-US" sz="2400" dirty="0" smtClean="0">
                <a:effectLst/>
              </a:rPr>
              <a:t> in the Property inspector, then click </a:t>
            </a:r>
            <a:r>
              <a:rPr lang="en-US" sz="2400" b="1" dirty="0" smtClean="0">
                <a:effectLst/>
              </a:rPr>
              <a:t>Left</a:t>
            </a:r>
          </a:p>
          <a:p>
            <a:pPr eaLnBrk="1" hangingPunct="1">
              <a:buFont typeface="+mj-lt"/>
              <a:buAutoNum type="arabicPeriod" startAt="5"/>
              <a:defRPr/>
            </a:pPr>
            <a:r>
              <a:rPr lang="en-US" sz="2400" dirty="0" smtClean="0">
                <a:effectLst/>
              </a:rPr>
              <a:t>Select </a:t>
            </a:r>
            <a:r>
              <a:rPr lang="en-US" sz="2400" b="1" dirty="0" smtClean="0">
                <a:effectLst/>
              </a:rPr>
              <a:t>950</a:t>
            </a:r>
            <a:r>
              <a:rPr lang="en-US" sz="2400" dirty="0" smtClean="0">
                <a:effectLst/>
              </a:rPr>
              <a:t> in the W text box, type </a:t>
            </a:r>
            <a:r>
              <a:rPr lang="en-US" sz="2400" b="1" dirty="0" smtClean="0">
                <a:effectLst/>
              </a:rPr>
              <a:t>80</a:t>
            </a:r>
            <a:r>
              <a:rPr lang="en-US" sz="2400" dirty="0" smtClean="0">
                <a:effectLst/>
              </a:rPr>
              <a:t>, click the </a:t>
            </a:r>
            <a:r>
              <a:rPr lang="en-US" sz="2400" b="1" dirty="0" smtClean="0">
                <a:effectLst/>
              </a:rPr>
              <a:t>Width list arrow</a:t>
            </a:r>
            <a:r>
              <a:rPr lang="en-US" sz="2400" dirty="0" smtClean="0">
                <a:effectLst/>
              </a:rPr>
              <a:t>, click %, click the </a:t>
            </a:r>
            <a:r>
              <a:rPr lang="en-US" sz="2400" b="1" dirty="0" smtClean="0">
                <a:effectLst/>
              </a:rPr>
              <a:t>Align list arrow</a:t>
            </a:r>
            <a:r>
              <a:rPr lang="en-US" sz="2400" dirty="0" smtClean="0">
                <a:effectLst/>
              </a:rPr>
              <a:t>, then click </a:t>
            </a:r>
            <a:r>
              <a:rPr lang="en-US" sz="2400" b="1" dirty="0" smtClean="0">
                <a:effectLst/>
              </a:rPr>
              <a:t>Center</a:t>
            </a:r>
          </a:p>
          <a:p>
            <a:pPr eaLnBrk="1" hangingPunct="1">
              <a:buFont typeface="+mj-lt"/>
              <a:buAutoNum type="arabicPeriod" startAt="5"/>
              <a:defRPr/>
            </a:pPr>
            <a:r>
              <a:rPr lang="en-US" sz="2400" dirty="0" smtClean="0">
                <a:effectLst/>
              </a:rPr>
              <a:t>Drag </a:t>
            </a:r>
            <a:r>
              <a:rPr lang="en-US" sz="2400" dirty="0">
                <a:effectLst/>
              </a:rPr>
              <a:t>the </a:t>
            </a:r>
            <a:r>
              <a:rPr lang="en-US" sz="2400" b="1" dirty="0">
                <a:effectLst/>
              </a:rPr>
              <a:t>slider</a:t>
            </a:r>
            <a:r>
              <a:rPr lang="en-US" sz="2400" dirty="0">
                <a:effectLst/>
              </a:rPr>
              <a:t> on the History panel up until it is pointing to </a:t>
            </a:r>
            <a:r>
              <a:rPr lang="en-US" sz="2400" b="1" dirty="0">
                <a:effectLst/>
              </a:rPr>
              <a:t>Set Alignment: left</a:t>
            </a:r>
            <a:r>
              <a:rPr lang="en-US" sz="2400" dirty="0">
                <a:effectLst/>
              </a:rPr>
              <a:t>, then release </a:t>
            </a:r>
            <a:r>
              <a:rPr lang="en-US" sz="2400" dirty="0" smtClean="0">
                <a:effectLst/>
              </a:rPr>
              <a:t>it</a:t>
            </a:r>
          </a:p>
          <a:p>
            <a:pPr eaLnBrk="1" hangingPunct="1">
              <a:buFont typeface="+mj-lt"/>
              <a:buAutoNum type="arabicPeriod" startAt="5"/>
              <a:defRPr/>
            </a:pPr>
            <a:r>
              <a:rPr lang="en-US" sz="2400" dirty="0" smtClean="0">
                <a:effectLst/>
              </a:rPr>
              <a:t>Click </a:t>
            </a:r>
            <a:r>
              <a:rPr lang="en-US" sz="2400" b="1" dirty="0">
                <a:effectLst/>
              </a:rPr>
              <a:t>File</a:t>
            </a:r>
            <a:r>
              <a:rPr lang="en-US" sz="2400" dirty="0">
                <a:effectLst/>
              </a:rPr>
              <a:t> on the Menu bar, then click </a:t>
            </a:r>
            <a:r>
              <a:rPr lang="en-US" sz="2400" b="1" dirty="0">
                <a:effectLst/>
              </a:rPr>
              <a:t>Save</a:t>
            </a:r>
          </a:p>
          <a:p>
            <a:pPr marL="0" indent="0" eaLnBrk="1" hangingPunct="1">
              <a:buNone/>
              <a:defRPr/>
            </a:pPr>
            <a:endParaRPr lang="en-US" sz="2400" b="1" dirty="0" smtClean="0">
              <a:effectLst/>
            </a:endParaRPr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Using the History Panel</a:t>
            </a:r>
            <a:endParaRPr lang="en-US" dirty="0"/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6" name="Picture 5" descr="Screen shot 2012-08-01 at 2.50.0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00" y="1600200"/>
            <a:ext cx="6007100" cy="2324100"/>
          </a:xfrm>
          <a:prstGeom prst="rect">
            <a:avLst/>
          </a:prstGeom>
        </p:spPr>
      </p:pic>
      <p:pic>
        <p:nvPicPr>
          <p:cNvPr id="7" name="Picture 6" descr="Screen shot 2012-08-01 at 2.50.1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359017"/>
            <a:ext cx="8153400" cy="1813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Using the History Panel</a:t>
            </a:r>
            <a:endParaRPr lang="en-US" dirty="0"/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01 at 2.50.3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1600200"/>
            <a:ext cx="5905500" cy="241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Clues to Use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863" y="1600200"/>
            <a:ext cx="8085137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Using the History panel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Undo or redo steps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By dragging the slider up and down in the History panel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Memorizes certain steps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Some Dreamweaver features cannot be recorded in the History panel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Default number of steps recorded is 50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</a:rPr>
              <a:t>Setting this number higher requires more memory, which may affect speed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Planning the Page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/>
              </a:rPr>
              <a:t>Keep it simple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Use white space effectively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Limit media objects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Use an intuitive navigation structure</a:t>
            </a:r>
          </a:p>
          <a:p>
            <a:pPr eaLnBrk="1" hangingPunct="1">
              <a:defRPr/>
            </a:pPr>
            <a:r>
              <a:rPr lang="en-US" sz="2800" dirty="0">
                <a:effectLst/>
              </a:rPr>
              <a:t>Apply a consistent theme using templates</a:t>
            </a:r>
          </a:p>
          <a:p>
            <a:pPr eaLnBrk="1" hangingPunct="1">
              <a:defRPr/>
            </a:pPr>
            <a:r>
              <a:rPr lang="en-US" sz="2800" dirty="0">
                <a:effectLst/>
              </a:rPr>
              <a:t>Use CSS for page layout</a:t>
            </a:r>
          </a:p>
          <a:p>
            <a:pPr eaLnBrk="1" hangingPunct="1">
              <a:defRPr/>
            </a:pPr>
            <a:r>
              <a:rPr lang="en-US" sz="2800" dirty="0">
                <a:effectLst/>
              </a:rPr>
              <a:t>Be conscious of accessibility issues</a:t>
            </a:r>
          </a:p>
          <a:p>
            <a:pPr marL="0" indent="0" eaLnBrk="1" hangingPunct="1"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Clues to Use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863" y="1600200"/>
            <a:ext cx="8085137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Checking your screen against book figures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They will likely look different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Dreamweaver “remembers” the screen arrangement from your last session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Open, close, collapse, or expand various panels, toolbars, and inspectors to change screen arrangement</a:t>
            </a:r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Viewing HTML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863" y="1600200"/>
            <a:ext cx="8008937" cy="487680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Click </a:t>
            </a:r>
            <a:r>
              <a:rPr lang="en-US" sz="2400" b="1" dirty="0" smtClean="0">
                <a:effectLst/>
              </a:rPr>
              <a:t>Window</a:t>
            </a:r>
            <a:r>
              <a:rPr lang="en-US" sz="2400" dirty="0" smtClean="0">
                <a:effectLst/>
              </a:rPr>
              <a:t> on the Menu bar, click </a:t>
            </a:r>
            <a:r>
              <a:rPr lang="en-US" sz="2400" b="1" dirty="0" smtClean="0">
                <a:effectLst/>
              </a:rPr>
              <a:t>History</a:t>
            </a:r>
            <a:r>
              <a:rPr lang="en-US" sz="2400" dirty="0" smtClean="0">
                <a:effectLst/>
              </a:rPr>
              <a:t> to close the History panel, then click the</a:t>
            </a:r>
            <a:r>
              <a:rPr lang="en-US" sz="2400" b="1" dirty="0" smtClean="0">
                <a:effectLst/>
              </a:rPr>
              <a:t> horizontal rule</a:t>
            </a:r>
            <a:endParaRPr lang="en-US" sz="2400" dirty="0" smtClean="0">
              <a:effectLst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Click the </a:t>
            </a:r>
            <a:r>
              <a:rPr lang="en-US" sz="2400" b="1" dirty="0" smtClean="0">
                <a:effectLst/>
              </a:rPr>
              <a:t>Show Code view button</a:t>
            </a:r>
            <a:r>
              <a:rPr lang="en-US" sz="2400" dirty="0" smtClean="0">
                <a:effectLst/>
              </a:rPr>
              <a:t> on the Document toolbar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If necessary, click to select the </a:t>
            </a:r>
            <a:r>
              <a:rPr lang="en-US" sz="2400" b="1" dirty="0" smtClean="0">
                <a:effectLst/>
              </a:rPr>
              <a:t>Line Numbers</a:t>
            </a:r>
            <a:r>
              <a:rPr lang="en-US" sz="2400" dirty="0" smtClean="0">
                <a:effectLst/>
              </a:rPr>
              <a:t> and </a:t>
            </a:r>
            <a:r>
              <a:rPr lang="en-US" sz="2400" b="1" dirty="0" smtClean="0">
                <a:effectLst/>
              </a:rPr>
              <a:t>Word Wrap option buttons</a:t>
            </a:r>
            <a:r>
              <a:rPr lang="en-US" sz="2400" dirty="0" smtClean="0">
                <a:effectLst/>
              </a:rPr>
              <a:t> on the Coding </a:t>
            </a:r>
            <a:r>
              <a:rPr lang="en-US" sz="2400" dirty="0" smtClean="0">
                <a:effectLst/>
              </a:rPr>
              <a:t>toolbar</a:t>
            </a:r>
          </a:p>
          <a:p>
            <a:pPr marL="514350" indent="-514350">
              <a:buFontTx/>
              <a:buAutoNum type="arabicPeriod" startAt="4"/>
              <a:defRPr/>
            </a:pPr>
            <a:r>
              <a:rPr lang="en-US" sz="2400" dirty="0">
                <a:effectLst/>
              </a:rPr>
              <a:t>Click </a:t>
            </a:r>
            <a:r>
              <a:rPr lang="en-US" sz="2400" b="1" dirty="0">
                <a:effectLst/>
              </a:rPr>
              <a:t>Window</a:t>
            </a:r>
            <a:r>
              <a:rPr lang="en-US" sz="2400" dirty="0">
                <a:effectLst/>
              </a:rPr>
              <a:t> on the Menu bar, point to </a:t>
            </a:r>
            <a:r>
              <a:rPr lang="en-US" sz="2400" b="1" dirty="0">
                <a:effectLst/>
              </a:rPr>
              <a:t>Results</a:t>
            </a:r>
            <a:endParaRPr lang="en-US" sz="2400" dirty="0">
              <a:effectLst/>
            </a:endParaRPr>
          </a:p>
          <a:p>
            <a:pPr marL="971550" lvl="1" indent="-514350">
              <a:buFont typeface="Arial" pitchFamily="34" charset="0"/>
              <a:buChar char="–"/>
              <a:defRPr/>
            </a:pPr>
            <a:r>
              <a:rPr lang="en-US" sz="2400" dirty="0">
                <a:effectLst/>
              </a:rPr>
              <a:t>Click </a:t>
            </a:r>
            <a:r>
              <a:rPr lang="en-US" sz="2400" b="1" dirty="0">
                <a:effectLst/>
              </a:rPr>
              <a:t>Reference</a:t>
            </a:r>
            <a:endParaRPr lang="en-US" sz="2400" dirty="0">
              <a:effectLst/>
            </a:endParaRPr>
          </a:p>
          <a:p>
            <a:pPr marL="971550" lvl="1" indent="-514350">
              <a:buFont typeface="Arial" pitchFamily="34" charset="0"/>
              <a:buChar char="–"/>
              <a:defRPr/>
            </a:pPr>
            <a:r>
              <a:rPr lang="en-US" sz="2400" dirty="0">
                <a:effectLst/>
              </a:rPr>
              <a:t>Click the </a:t>
            </a:r>
            <a:r>
              <a:rPr lang="en-US" sz="2400" b="1" dirty="0">
                <a:effectLst/>
              </a:rPr>
              <a:t>Book list arrow </a:t>
            </a:r>
            <a:r>
              <a:rPr lang="en-US" sz="2400" dirty="0">
                <a:effectLst/>
              </a:rPr>
              <a:t>in the Reference Panel to select </a:t>
            </a:r>
            <a:r>
              <a:rPr lang="en-US" sz="2400" b="1" dirty="0">
                <a:effectLst/>
              </a:rPr>
              <a:t>O’REILLY HTML Reference</a:t>
            </a:r>
          </a:p>
          <a:p>
            <a:pPr marL="971550" lvl="1" indent="-514350">
              <a:buFont typeface="Arial" pitchFamily="34" charset="0"/>
              <a:buChar char="–"/>
              <a:defRPr/>
            </a:pPr>
            <a:r>
              <a:rPr lang="en-US" sz="2400" dirty="0">
                <a:effectLst/>
              </a:rPr>
              <a:t>Click the </a:t>
            </a:r>
            <a:r>
              <a:rPr lang="en-US" sz="2400" b="1" dirty="0">
                <a:effectLst/>
              </a:rPr>
              <a:t>Tag list arrow</a:t>
            </a:r>
            <a:r>
              <a:rPr lang="en-US" sz="2400" dirty="0">
                <a:effectLst/>
              </a:rPr>
              <a:t> to select </a:t>
            </a:r>
            <a:r>
              <a:rPr lang="en-US" sz="2400" b="1" dirty="0">
                <a:effectLst/>
              </a:rPr>
              <a:t>HR</a:t>
            </a:r>
            <a:r>
              <a:rPr lang="en-US" sz="2400" dirty="0">
                <a:effectLst/>
              </a:rPr>
              <a:t> if necessary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 startAt="5"/>
              <a:defRPr/>
            </a:pPr>
            <a:r>
              <a:rPr lang="en-US" sz="2400" dirty="0">
                <a:effectLst/>
              </a:rPr>
              <a:t>Read the information about horizontal rules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400" dirty="0" smtClean="0">
              <a:effectLst/>
            </a:endParaRP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Viewing HTML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01000" cy="4876800"/>
          </a:xfrm>
        </p:spPr>
        <p:txBody>
          <a:bodyPr/>
          <a:lstStyle/>
          <a:p>
            <a:pPr eaLnBrk="1" hangingPunct="1">
              <a:buFont typeface="+mj-lt"/>
              <a:buAutoNum type="arabicPeriod" startAt="6"/>
              <a:defRPr/>
            </a:pPr>
            <a:r>
              <a:rPr lang="en-US" sz="2400" dirty="0" smtClean="0">
                <a:effectLst/>
              </a:rPr>
              <a:t>Click </a:t>
            </a:r>
            <a:r>
              <a:rPr lang="en-US" sz="2400" dirty="0" smtClean="0">
                <a:effectLst/>
              </a:rPr>
              <a:t>the </a:t>
            </a:r>
            <a:r>
              <a:rPr lang="en-US" sz="2400" b="1" dirty="0" smtClean="0">
                <a:effectLst/>
              </a:rPr>
              <a:t>Panel</a:t>
            </a:r>
            <a:r>
              <a:rPr lang="en-US" sz="2400" dirty="0" smtClean="0">
                <a:effectLst/>
              </a:rPr>
              <a:t> </a:t>
            </a:r>
            <a:r>
              <a:rPr lang="en-US" sz="2400" b="1" dirty="0" smtClean="0">
                <a:effectLst/>
              </a:rPr>
              <a:t>menu </a:t>
            </a:r>
            <a:r>
              <a:rPr lang="en-US" sz="2400" dirty="0" smtClean="0">
                <a:effectLst/>
              </a:rPr>
              <a:t>on the Results panel title bar, then click</a:t>
            </a:r>
            <a:r>
              <a:rPr lang="en-US" sz="2400" b="1" dirty="0" smtClean="0">
                <a:effectLst/>
              </a:rPr>
              <a:t> Close Tab </a:t>
            </a:r>
            <a:r>
              <a:rPr lang="en-US" sz="2400" b="1" dirty="0" smtClean="0">
                <a:effectLst/>
              </a:rPr>
              <a:t>Group</a:t>
            </a:r>
            <a:endParaRPr lang="en-US" sz="2400" dirty="0">
              <a:effectLst/>
            </a:endParaRPr>
          </a:p>
          <a:p>
            <a:pPr eaLnBrk="1" hangingPunct="1">
              <a:buFont typeface="+mj-lt"/>
              <a:buAutoNum type="arabicPeriod" startAt="6"/>
              <a:defRPr/>
            </a:pPr>
            <a:r>
              <a:rPr lang="en-US" sz="2400" dirty="0" smtClean="0">
                <a:effectLst/>
              </a:rPr>
              <a:t>Scroll </a:t>
            </a:r>
            <a:r>
              <a:rPr lang="en-US" sz="2400" dirty="0" smtClean="0">
                <a:effectLst/>
              </a:rPr>
              <a:t>down if necessary in the Document window, select </a:t>
            </a:r>
            <a:r>
              <a:rPr lang="en-US" sz="2400" b="1" dirty="0" smtClean="0">
                <a:effectLst/>
              </a:rPr>
              <a:t>January 1, 2015</a:t>
            </a:r>
            <a:r>
              <a:rPr lang="en-US" sz="2400" dirty="0" smtClean="0">
                <a:effectLst/>
              </a:rPr>
              <a:t>, then press </a:t>
            </a:r>
            <a:r>
              <a:rPr lang="en-US" sz="2400" b="1" dirty="0" smtClean="0">
                <a:effectLst/>
              </a:rPr>
              <a:t>[</a:t>
            </a:r>
            <a:r>
              <a:rPr lang="en-US" sz="2400" b="1" dirty="0" smtClean="0">
                <a:effectLst/>
              </a:rPr>
              <a:t>Delete]</a:t>
            </a:r>
          </a:p>
          <a:p>
            <a:pPr eaLnBrk="1" hangingPunct="1">
              <a:buFont typeface="+mj-lt"/>
              <a:buAutoNum type="arabicPeriod" startAt="6"/>
              <a:defRPr/>
            </a:pPr>
            <a:r>
              <a:rPr lang="en-US" sz="2400" dirty="0" smtClean="0">
                <a:effectLst/>
              </a:rPr>
              <a:t>Scroll down the Common category on the Insert panel until the Date object button appears</a:t>
            </a:r>
          </a:p>
          <a:p>
            <a:pPr marL="971550" lvl="1" indent="-514350">
              <a:buFont typeface="Arial" pitchFamily="34" charset="0"/>
              <a:buChar char="–"/>
              <a:defRPr/>
            </a:pPr>
            <a:r>
              <a:rPr lang="en-US" sz="2400" dirty="0">
                <a:effectLst/>
              </a:rPr>
              <a:t>Click </a:t>
            </a:r>
            <a:r>
              <a:rPr lang="en-US" sz="2400" b="1" dirty="0">
                <a:effectLst/>
              </a:rPr>
              <a:t>Date</a:t>
            </a:r>
            <a:r>
              <a:rPr lang="en-US" sz="2400" dirty="0">
                <a:effectLst/>
              </a:rPr>
              <a:t>, click </a:t>
            </a:r>
            <a:r>
              <a:rPr lang="en-US" sz="2400" b="1" dirty="0">
                <a:effectLst/>
              </a:rPr>
              <a:t>March 7, 1974</a:t>
            </a:r>
            <a:r>
              <a:rPr lang="en-US" sz="2400" dirty="0">
                <a:effectLst/>
              </a:rPr>
              <a:t>, in the Date format options list</a:t>
            </a:r>
          </a:p>
          <a:p>
            <a:pPr marL="971550" lvl="1" indent="-514350">
              <a:buFont typeface="Arial" pitchFamily="34" charset="0"/>
              <a:buChar char="–"/>
              <a:defRPr/>
            </a:pPr>
            <a:r>
              <a:rPr lang="en-US" sz="2400" dirty="0">
                <a:effectLst/>
              </a:rPr>
              <a:t>Click the </a:t>
            </a:r>
            <a:r>
              <a:rPr lang="en-US" sz="2400" b="1" dirty="0">
                <a:effectLst/>
              </a:rPr>
              <a:t>Update automatically on save check box </a:t>
            </a:r>
            <a:r>
              <a:rPr lang="en-US" sz="2400" dirty="0">
                <a:effectLst/>
              </a:rPr>
              <a:t>if necessary to select it, then click </a:t>
            </a:r>
            <a:r>
              <a:rPr lang="en-US" sz="2400" b="1" dirty="0" smtClean="0">
                <a:effectLst/>
              </a:rPr>
              <a:t>OK</a:t>
            </a:r>
            <a:endParaRPr lang="en-US" sz="2400" dirty="0" smtClean="0">
              <a:effectLst/>
            </a:endParaRPr>
          </a:p>
          <a:p>
            <a:pPr eaLnBrk="1" hangingPunct="1">
              <a:buFont typeface="+mj-lt"/>
              <a:buAutoNum type="arabicPeriod" startAt="6"/>
              <a:defRPr/>
            </a:pPr>
            <a:r>
              <a:rPr lang="en-US" sz="2400" dirty="0" smtClean="0">
                <a:effectLst/>
              </a:rPr>
              <a:t>Click </a:t>
            </a:r>
            <a:r>
              <a:rPr lang="en-US" sz="2400" dirty="0">
                <a:effectLst/>
              </a:rPr>
              <a:t>the </a:t>
            </a:r>
            <a:r>
              <a:rPr lang="en-US" sz="2400" b="1" dirty="0">
                <a:effectLst/>
              </a:rPr>
              <a:t>Show Design view button </a:t>
            </a:r>
            <a:r>
              <a:rPr lang="en-US" sz="2400" dirty="0">
                <a:effectLst/>
              </a:rPr>
              <a:t>on the Document toolbar</a:t>
            </a:r>
          </a:p>
          <a:p>
            <a:pPr marL="514350" indent="-514350" eaLnBrk="1" hangingPunct="1">
              <a:buFontTx/>
              <a:buAutoNum type="arabicPeriod" startAt="5"/>
              <a:defRPr/>
            </a:pPr>
            <a:endParaRPr lang="en-US" sz="2400" dirty="0" smtClean="0">
              <a:effectLst/>
            </a:endParaRPr>
          </a:p>
          <a:p>
            <a:pPr marL="514350" indent="-514350" eaLnBrk="1" hangingPunct="1">
              <a:defRPr/>
            </a:pPr>
            <a:endParaRPr lang="en-US" dirty="0" smtClean="0"/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Viewing HTML Code</a:t>
            </a:r>
            <a:endParaRPr lang="en-US" dirty="0"/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6" name="Picture 5" descr="Screen shot 2012-08-01 at 2.52.1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600200"/>
            <a:ext cx="7162800" cy="4894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Viewing HTML Code</a:t>
            </a:r>
            <a:endParaRPr lang="en-US" dirty="0"/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01 at 2.52.3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613" y="1600200"/>
            <a:ext cx="7885987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Testing and Modifying 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863" y="1600200"/>
            <a:ext cx="8085137" cy="525780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Click the </a:t>
            </a:r>
            <a:r>
              <a:rPr lang="en-US" sz="2400" b="1" dirty="0" smtClean="0">
                <a:effectLst/>
              </a:rPr>
              <a:t>Tablet size button </a:t>
            </a:r>
            <a:r>
              <a:rPr lang="en-US" sz="2400" dirty="0" smtClean="0">
                <a:effectLst/>
              </a:rPr>
              <a:t>on the Status bar to see how the page would appear on a tablet using the default tablet settings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Click the </a:t>
            </a:r>
            <a:r>
              <a:rPr lang="en-US" sz="2400" b="1" dirty="0" smtClean="0">
                <a:effectLst/>
              </a:rPr>
              <a:t>Desktop size button</a:t>
            </a:r>
            <a:r>
              <a:rPr lang="en-US" sz="2400" dirty="0" smtClean="0">
                <a:effectLst/>
              </a:rPr>
              <a:t>, scroll down if necessary and highlight the period after the “...go home” text, then type </a:t>
            </a:r>
            <a:r>
              <a:rPr lang="en-US" sz="2400" b="1" dirty="0" smtClean="0">
                <a:effectLst/>
              </a:rPr>
              <a:t>!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>
                <a:effectLst/>
              </a:rPr>
              <a:t>Click </a:t>
            </a:r>
            <a:r>
              <a:rPr lang="en-US" sz="2400" b="1" dirty="0">
                <a:effectLst/>
              </a:rPr>
              <a:t>File </a:t>
            </a:r>
            <a:r>
              <a:rPr lang="en-US" sz="2400" dirty="0">
                <a:effectLst/>
              </a:rPr>
              <a:t>on the Menu bar, click </a:t>
            </a:r>
            <a:r>
              <a:rPr lang="en-US" sz="2400" b="1" dirty="0">
                <a:effectLst/>
              </a:rPr>
              <a:t>Save</a:t>
            </a:r>
            <a:r>
              <a:rPr lang="en-US" sz="2400" dirty="0">
                <a:effectLst/>
              </a:rPr>
              <a:t>, click on the Document toolbar, then click </a:t>
            </a:r>
            <a:r>
              <a:rPr lang="en-US" sz="2400" b="1" dirty="0">
                <a:effectLst/>
              </a:rPr>
              <a:t>Preview in [your default browser</a:t>
            </a:r>
            <a:r>
              <a:rPr lang="en-US" sz="2400" b="1" dirty="0" smtClean="0">
                <a:effectLst/>
              </a:rPr>
              <a:t>]</a:t>
            </a:r>
            <a:endParaRPr lang="en-US" sz="2400" b="1" dirty="0" smtClean="0">
              <a:effectLst/>
            </a:endParaRPr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Testing and Modifying 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863" y="1600200"/>
            <a:ext cx="7932737" cy="4495800"/>
          </a:xfrm>
        </p:spPr>
        <p:txBody>
          <a:bodyPr/>
          <a:lstStyle/>
          <a:p>
            <a:pPr eaLnBrk="1" hangingPunct="1">
              <a:buFont typeface="+mj-lt"/>
              <a:buAutoNum type="arabicPeriod" startAt="4"/>
              <a:defRPr/>
            </a:pPr>
            <a:r>
              <a:rPr lang="en-US" sz="2400" dirty="0">
                <a:effectLst/>
              </a:rPr>
              <a:t>Click the </a:t>
            </a:r>
            <a:r>
              <a:rPr lang="en-US" sz="2400" b="1" dirty="0">
                <a:effectLst/>
              </a:rPr>
              <a:t>About Us link </a:t>
            </a:r>
            <a:r>
              <a:rPr lang="en-US" sz="2400" dirty="0">
                <a:effectLst/>
              </a:rPr>
              <a:t>on the menu bar to display one of the blank pages you created in Unit B, then click the </a:t>
            </a:r>
            <a:r>
              <a:rPr lang="en-US" sz="2400" b="1" dirty="0">
                <a:effectLst/>
              </a:rPr>
              <a:t>Back button </a:t>
            </a:r>
            <a:r>
              <a:rPr lang="en-US" sz="2400" dirty="0">
                <a:effectLst/>
              </a:rPr>
              <a:t>on the Address bar (Win) or the Navigation toolbar (</a:t>
            </a:r>
            <a:r>
              <a:rPr lang="en-US" sz="2400" dirty="0" smtClean="0">
                <a:effectLst/>
              </a:rPr>
              <a:t>Mac)</a:t>
            </a:r>
            <a:endParaRPr lang="en-US" sz="2400" b="1" dirty="0" smtClean="0">
              <a:effectLst/>
            </a:endParaRPr>
          </a:p>
          <a:p>
            <a:pPr eaLnBrk="1" hangingPunct="1">
              <a:buFont typeface="+mj-lt"/>
              <a:buAutoNum type="arabicPeriod" startAt="4"/>
              <a:defRPr/>
            </a:pPr>
            <a:r>
              <a:rPr lang="en-US" sz="2400" dirty="0" smtClean="0">
                <a:effectLst/>
              </a:rPr>
              <a:t>Repeat </a:t>
            </a:r>
            <a:r>
              <a:rPr lang="en-US" sz="2400" dirty="0" smtClean="0">
                <a:effectLst/>
              </a:rPr>
              <a:t>step 4 to test the </a:t>
            </a:r>
            <a:r>
              <a:rPr lang="en-US" sz="2400" b="1" dirty="0" smtClean="0">
                <a:effectLst/>
              </a:rPr>
              <a:t>Spa</a:t>
            </a:r>
            <a:r>
              <a:rPr lang="en-US" sz="2400" dirty="0" smtClean="0">
                <a:effectLst/>
              </a:rPr>
              <a:t>, </a:t>
            </a:r>
            <a:r>
              <a:rPr lang="en-US" sz="2400" b="1" dirty="0" smtClean="0">
                <a:effectLst/>
              </a:rPr>
              <a:t>Cafe</a:t>
            </a:r>
            <a:r>
              <a:rPr lang="en-US" sz="2400" dirty="0" smtClean="0">
                <a:effectLst/>
              </a:rPr>
              <a:t>, and </a:t>
            </a:r>
            <a:r>
              <a:rPr lang="en-US" sz="2400" b="1" dirty="0" smtClean="0">
                <a:effectLst/>
              </a:rPr>
              <a:t>Activities </a:t>
            </a:r>
            <a:r>
              <a:rPr lang="en-US" sz="2400" dirty="0" smtClean="0">
                <a:effectLst/>
              </a:rPr>
              <a:t>links</a:t>
            </a:r>
          </a:p>
          <a:p>
            <a:pPr eaLnBrk="1" hangingPunct="1">
              <a:buFont typeface="+mj-lt"/>
              <a:buAutoNum type="arabicPeriod" startAt="4"/>
              <a:defRPr/>
            </a:pPr>
            <a:r>
              <a:rPr lang="en-US" sz="2400" dirty="0" smtClean="0">
                <a:effectLst/>
              </a:rPr>
              <a:t>Click </a:t>
            </a:r>
            <a:r>
              <a:rPr lang="en-US" sz="2400" dirty="0" smtClean="0">
                <a:effectLst/>
              </a:rPr>
              <a:t>the </a:t>
            </a:r>
            <a:r>
              <a:rPr lang="en-US" sz="2400" b="1" dirty="0" smtClean="0">
                <a:effectLst/>
              </a:rPr>
              <a:t>Club Manager </a:t>
            </a:r>
            <a:r>
              <a:rPr lang="en-US" sz="2400" b="1" dirty="0" smtClean="0">
                <a:effectLst/>
              </a:rPr>
              <a:t>link</a:t>
            </a:r>
          </a:p>
          <a:p>
            <a:pPr eaLnBrk="1" hangingPunct="1">
              <a:buFont typeface="+mj-lt"/>
              <a:buAutoNum type="arabicPeriod" startAt="4"/>
              <a:defRPr/>
            </a:pPr>
            <a:r>
              <a:rPr lang="en-US" sz="2400" dirty="0" smtClean="0">
                <a:effectLst/>
              </a:rPr>
              <a:t>Close </a:t>
            </a:r>
            <a:r>
              <a:rPr lang="en-US" sz="2400" dirty="0" smtClean="0">
                <a:effectLst/>
              </a:rPr>
              <a:t>the email message dialog box, close the browser window, close the index page, then click </a:t>
            </a:r>
            <a:r>
              <a:rPr lang="en-US" sz="2400" b="1" dirty="0" smtClean="0">
                <a:effectLst/>
              </a:rPr>
              <a:t>Exit </a:t>
            </a:r>
            <a:r>
              <a:rPr lang="en-US" sz="2400" dirty="0" smtClean="0">
                <a:effectLst/>
              </a:rPr>
              <a:t>on the File menu (Win) or </a:t>
            </a:r>
            <a:r>
              <a:rPr lang="en-US" sz="2400" b="1" dirty="0" smtClean="0">
                <a:effectLst/>
              </a:rPr>
              <a:t>Quit </a:t>
            </a:r>
            <a:r>
              <a:rPr lang="en-US" sz="2400" dirty="0" smtClean="0">
                <a:effectLst/>
              </a:rPr>
              <a:t>on the Dreamweaver menu (Mac) to close the Dreamweaver program</a:t>
            </a:r>
            <a:endParaRPr lang="en-US" sz="2400" b="1" dirty="0" smtClean="0">
              <a:effectLst/>
            </a:endParaRPr>
          </a:p>
        </p:txBody>
      </p:sp>
      <p:sp>
        <p:nvSpPr>
          <p:cNvPr id="5427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Testing and Modifying Web Pages</a:t>
            </a:r>
            <a:endParaRPr lang="en-US" dirty="0"/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01 at 2.55.5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0" y="1600200"/>
            <a:ext cx="7645400" cy="4013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Testing and Modifying Web Pages</a:t>
            </a:r>
            <a:endParaRPr lang="en-US" dirty="0"/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6" name="Picture 5" descr="Screen shot 2012-08-01 at 2.56.1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600200"/>
            <a:ext cx="5873750" cy="4591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Design </a:t>
            </a:r>
            <a:r>
              <a:rPr lang="en-US" dirty="0" smtClean="0">
                <a:solidFill>
                  <a:srgbClr val="00664D"/>
                </a:solidFill>
              </a:rPr>
              <a:t>Matters</a:t>
            </a:r>
            <a:endParaRPr lang="en-US" dirty="0">
              <a:solidFill>
                <a:srgbClr val="0066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800" dirty="0" smtClean="0">
                <a:solidFill>
                  <a:srgbClr val="00664D"/>
                </a:solidFill>
              </a:rPr>
              <a:t>Using smart design principles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b="1" dirty="0" smtClean="0">
                <a:solidFill>
                  <a:srgbClr val="00664D"/>
                </a:solidFill>
              </a:rPr>
              <a:t>Horizontal symmetry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b="1" dirty="0" smtClean="0">
                <a:solidFill>
                  <a:srgbClr val="00664D"/>
                </a:solidFill>
              </a:rPr>
              <a:t>Vertical symmetry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b="1" dirty="0" smtClean="0">
                <a:solidFill>
                  <a:srgbClr val="00664D"/>
                </a:solidFill>
              </a:rPr>
              <a:t>Diagonal symmetry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b="1" dirty="0" smtClean="0">
                <a:solidFill>
                  <a:srgbClr val="00664D"/>
                </a:solidFill>
              </a:rPr>
              <a:t>Radial symmetry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b="1" dirty="0" smtClean="0">
                <a:solidFill>
                  <a:srgbClr val="00664D"/>
                </a:solidFill>
              </a:rPr>
              <a:t>Rule of thirds</a:t>
            </a:r>
            <a:endParaRPr lang="en-US" sz="2400" dirty="0" smtClean="0">
              <a:solidFill>
                <a:srgbClr val="00664D"/>
              </a:solidFill>
            </a:endParaRP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4" name="Picture 3" descr="Screen shot 2012-08-01 at 2.30.0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300" y="1600200"/>
            <a:ext cx="5016500" cy="4953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Planning the Page Layout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Plan the page layout</a:t>
            </a:r>
          </a:p>
          <a:p>
            <a:pPr eaLnBrk="1" hangingPunct="1">
              <a:defRPr/>
            </a:pPr>
            <a:r>
              <a:rPr lang="en-US" sz="2800" dirty="0" smtClean="0"/>
              <a:t>Create the head content</a:t>
            </a:r>
          </a:p>
          <a:p>
            <a:pPr eaLnBrk="1" hangingPunct="1">
              <a:defRPr/>
            </a:pPr>
            <a:r>
              <a:rPr lang="en-US" sz="2800" dirty="0" smtClean="0"/>
              <a:t>Set web page properties</a:t>
            </a:r>
          </a:p>
          <a:p>
            <a:pPr eaLnBrk="1" hangingPunct="1">
              <a:defRPr/>
            </a:pPr>
            <a:r>
              <a:rPr lang="en-US" sz="2800" dirty="0" smtClean="0"/>
              <a:t>Create and format text</a:t>
            </a:r>
          </a:p>
          <a:p>
            <a:pPr eaLnBrk="1" hangingPunct="1">
              <a:defRPr/>
            </a:pPr>
            <a:r>
              <a:rPr lang="en-US" sz="2800" dirty="0"/>
              <a:t>Add links to web pages</a:t>
            </a:r>
          </a:p>
          <a:p>
            <a:pPr eaLnBrk="1" hangingPunct="1">
              <a:defRPr/>
            </a:pPr>
            <a:r>
              <a:rPr lang="en-US" sz="2800" dirty="0"/>
              <a:t>Use the History panel</a:t>
            </a:r>
          </a:p>
          <a:p>
            <a:pPr eaLnBrk="1" hangingPunct="1">
              <a:defRPr/>
            </a:pPr>
            <a:r>
              <a:rPr lang="en-US" sz="2800" dirty="0"/>
              <a:t>View HTML code</a:t>
            </a:r>
          </a:p>
          <a:p>
            <a:pPr eaLnBrk="1" hangingPunct="1">
              <a:defRPr/>
            </a:pPr>
            <a:r>
              <a:rPr lang="en-US" sz="2800" dirty="0"/>
              <a:t>Test and modify web </a:t>
            </a:r>
            <a:r>
              <a:rPr lang="en-US" sz="2800" dirty="0" smtClean="0"/>
              <a:t>pages</a:t>
            </a:r>
            <a:endParaRPr lang="en-US" sz="2800" dirty="0"/>
          </a:p>
        </p:txBody>
      </p:sp>
      <p:sp>
        <p:nvSpPr>
          <p:cNvPr id="573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350"/>
            <a:ext cx="8153400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Planning the Page Layout</a:t>
            </a:r>
            <a:endParaRPr lang="en-US" dirty="0"/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01 at 2.30.3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0" y="1600200"/>
            <a:ext cx="7486650" cy="2987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Design </a:t>
            </a:r>
            <a:r>
              <a:rPr lang="en-US" dirty="0" smtClean="0">
                <a:solidFill>
                  <a:srgbClr val="00664D"/>
                </a:solidFill>
              </a:rPr>
              <a:t>Matters</a:t>
            </a:r>
            <a:endParaRPr lang="en-US" dirty="0">
              <a:solidFill>
                <a:srgbClr val="0066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800" dirty="0" smtClean="0">
                <a:solidFill>
                  <a:srgbClr val="00664D"/>
                </a:solidFill>
                <a:effectLst/>
              </a:rPr>
              <a:t>Designing for accessibility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600" dirty="0" smtClean="0">
                <a:solidFill>
                  <a:srgbClr val="00664D"/>
                </a:solidFill>
                <a:effectLst/>
              </a:rPr>
              <a:t>It is extremely important to design your website so that individuals with disabilities can successfully navigate and read its web pages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  <a:effectLst/>
              </a:rPr>
              <a:t>POUR principles. Websites should be:</a:t>
            </a:r>
          </a:p>
          <a:p>
            <a:pPr lvl="2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  <a:effectLst/>
              </a:rPr>
              <a:t>Perceivable</a:t>
            </a:r>
          </a:p>
          <a:p>
            <a:pPr lvl="2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  <a:effectLst/>
              </a:rPr>
              <a:t>Operable</a:t>
            </a:r>
          </a:p>
          <a:p>
            <a:pPr lvl="2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  <a:effectLst/>
              </a:rPr>
              <a:t>Understandable</a:t>
            </a:r>
          </a:p>
          <a:p>
            <a:pPr lvl="2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  <a:effectLst/>
              </a:rPr>
              <a:t>Robust 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Creating the Head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863" y="1219200"/>
            <a:ext cx="7856537" cy="5257800"/>
          </a:xfrm>
        </p:spPr>
        <p:txBody>
          <a:bodyPr/>
          <a:lstStyle/>
          <a:p>
            <a:pPr marL="463550" indent="-463550" eaLnBrk="1" hangingPunct="1">
              <a:buFontTx/>
              <a:buAutoNum type="arabicPeriod"/>
              <a:defRPr/>
            </a:pPr>
            <a:r>
              <a:rPr lang="en-US" sz="2200" dirty="0" smtClean="0">
                <a:effectLst/>
              </a:rPr>
              <a:t>Start Dreamweaver, click the </a:t>
            </a:r>
            <a:r>
              <a:rPr lang="en-US" sz="2200" b="1" dirty="0" smtClean="0">
                <a:effectLst/>
              </a:rPr>
              <a:t>Site list arrow</a:t>
            </a:r>
            <a:r>
              <a:rPr lang="en-US" sz="2200" dirty="0" smtClean="0">
                <a:effectLst/>
              </a:rPr>
              <a:t> on the Files panel</a:t>
            </a:r>
          </a:p>
          <a:p>
            <a:pPr marL="855663" lvl="1" indent="-277813" eaLnBrk="1" hangingPunct="1">
              <a:buFont typeface="Arial" charset="0"/>
              <a:buChar char="–"/>
              <a:defRPr/>
            </a:pPr>
            <a:r>
              <a:rPr lang="en-US" sz="2200" dirty="0" smtClean="0">
                <a:effectLst/>
              </a:rPr>
              <a:t>Then click </a:t>
            </a:r>
            <a:r>
              <a:rPr lang="en-US" sz="2200" b="1" dirty="0" smtClean="0">
                <a:effectLst/>
              </a:rPr>
              <a:t>The Striped Umbrella</a:t>
            </a:r>
            <a:r>
              <a:rPr lang="en-US" sz="2200" dirty="0" smtClean="0">
                <a:effectLst/>
              </a:rPr>
              <a:t> if not already selected</a:t>
            </a:r>
          </a:p>
          <a:p>
            <a:pPr marL="463550" indent="-463550" eaLnBrk="1" hangingPunct="1">
              <a:buFontTx/>
              <a:buAutoNum type="arabicPeriod"/>
              <a:defRPr/>
            </a:pPr>
            <a:r>
              <a:rPr lang="en-US" sz="2200" dirty="0" smtClean="0">
                <a:effectLst/>
              </a:rPr>
              <a:t>Double-click </a:t>
            </a:r>
            <a:r>
              <a:rPr lang="en-US" sz="2200" b="1" dirty="0" smtClean="0">
                <a:effectLst/>
              </a:rPr>
              <a:t>index.html</a:t>
            </a:r>
            <a:r>
              <a:rPr lang="en-US" sz="2200" dirty="0" smtClean="0">
                <a:effectLst/>
              </a:rPr>
              <a:t>; make sure the Document window is maximized</a:t>
            </a:r>
          </a:p>
          <a:p>
            <a:pPr marL="855663" lvl="1" indent="-277813" eaLnBrk="1" hangingPunct="1">
              <a:buFont typeface="Arial" charset="0"/>
              <a:buChar char="–"/>
              <a:defRPr/>
            </a:pPr>
            <a:r>
              <a:rPr lang="en-US" sz="2200" dirty="0">
                <a:effectLst/>
              </a:rPr>
              <a:t>Click </a:t>
            </a:r>
            <a:r>
              <a:rPr lang="en-US" sz="2200" b="1" dirty="0">
                <a:effectLst/>
              </a:rPr>
              <a:t>View</a:t>
            </a:r>
            <a:r>
              <a:rPr lang="en-US" sz="2200" dirty="0">
                <a:effectLst/>
              </a:rPr>
              <a:t> on the Menu bar</a:t>
            </a:r>
          </a:p>
          <a:p>
            <a:pPr marL="855663" lvl="1" indent="-277813" eaLnBrk="1" hangingPunct="1">
              <a:buFont typeface="Arial" charset="0"/>
              <a:buChar char="–"/>
              <a:defRPr/>
            </a:pPr>
            <a:r>
              <a:rPr lang="en-US" sz="2200" dirty="0">
                <a:effectLst/>
              </a:rPr>
              <a:t>Click </a:t>
            </a:r>
            <a:r>
              <a:rPr lang="en-US" sz="2200" b="1" dirty="0">
                <a:effectLst/>
              </a:rPr>
              <a:t>Head Content </a:t>
            </a:r>
            <a:r>
              <a:rPr lang="en-US" sz="2200" dirty="0">
                <a:effectLst/>
              </a:rPr>
              <a:t>if </a:t>
            </a:r>
            <a:r>
              <a:rPr lang="en-US" sz="2200" dirty="0" smtClean="0">
                <a:effectLst/>
              </a:rPr>
              <a:t>necessary</a:t>
            </a:r>
            <a:endParaRPr lang="en-US" sz="2200" dirty="0">
              <a:effectLst/>
            </a:endParaRPr>
          </a:p>
          <a:p>
            <a:pPr eaLnBrk="1" hangingPunct="1">
              <a:buFont typeface="+mj-lt"/>
              <a:buAutoNum type="arabicPeriod" startAt="3"/>
              <a:defRPr/>
            </a:pPr>
            <a:r>
              <a:rPr lang="en-US" sz="2400" dirty="0" smtClean="0">
                <a:effectLst/>
              </a:rPr>
              <a:t>Click the Title loon</a:t>
            </a:r>
            <a:endParaRPr lang="en-US" sz="2200" dirty="0">
              <a:effectLst/>
            </a:endParaRPr>
          </a:p>
          <a:p>
            <a:pPr marL="855663" lvl="1" indent="-277813" eaLnBrk="1" hangingPunct="1">
              <a:buFont typeface="Arial" charset="0"/>
              <a:buChar char="–"/>
              <a:defRPr/>
            </a:pPr>
            <a:r>
              <a:rPr lang="en-US" sz="2200" dirty="0" smtClean="0">
                <a:effectLst/>
              </a:rPr>
              <a:t>Please the insertion point after The Striped Umbrella in the Title text box in the Property Inspector</a:t>
            </a:r>
          </a:p>
          <a:p>
            <a:pPr marL="855663" lvl="1" indent="-277813" eaLnBrk="1" hangingPunct="1">
              <a:buFont typeface="Arial" charset="0"/>
              <a:buChar char="–"/>
              <a:defRPr/>
            </a:pPr>
            <a:r>
              <a:rPr lang="en-US" sz="2200" dirty="0" smtClean="0">
                <a:effectLst/>
              </a:rPr>
              <a:t>Press </a:t>
            </a:r>
            <a:r>
              <a:rPr lang="en-US" sz="2200" b="1" dirty="0" smtClean="0">
                <a:effectLst/>
              </a:rPr>
              <a:t>[spacebar]</a:t>
            </a:r>
            <a:r>
              <a:rPr lang="en-US" sz="2200" dirty="0" smtClean="0">
                <a:effectLst/>
              </a:rPr>
              <a:t>, type </a:t>
            </a:r>
            <a:r>
              <a:rPr lang="en-US" sz="2200" b="1" dirty="0" smtClean="0">
                <a:effectLst/>
              </a:rPr>
              <a:t>beach resort and spa, Ft. Eugene, Florida,</a:t>
            </a:r>
            <a:r>
              <a:rPr lang="en-US" sz="2200" dirty="0" smtClean="0">
                <a:effectLst/>
              </a:rPr>
              <a:t> then press </a:t>
            </a:r>
            <a:r>
              <a:rPr lang="en-US" sz="2200" b="1" dirty="0" smtClean="0">
                <a:effectLst/>
              </a:rPr>
              <a:t>[Enter]</a:t>
            </a:r>
            <a:r>
              <a:rPr lang="en-US" sz="2200" dirty="0" smtClean="0">
                <a:effectLst/>
              </a:rPr>
              <a:t> (Win) or </a:t>
            </a:r>
            <a:r>
              <a:rPr lang="en-US" sz="2200" b="1" dirty="0" smtClean="0">
                <a:effectLst/>
              </a:rPr>
              <a:t>[return]</a:t>
            </a:r>
            <a:r>
              <a:rPr lang="en-US" sz="2200" dirty="0" smtClean="0">
                <a:effectLst/>
              </a:rPr>
              <a:t> (Mac)</a:t>
            </a:r>
            <a:endParaRPr lang="en-US" sz="2200" dirty="0">
              <a:effectLst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effectLst/>
            </a:endParaRP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Creating the Head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863" y="1219200"/>
            <a:ext cx="7932737" cy="5181600"/>
          </a:xfrm>
        </p:spPr>
        <p:txBody>
          <a:bodyPr/>
          <a:lstStyle/>
          <a:p>
            <a:pPr eaLnBrk="1" hangingPunct="1">
              <a:buFont typeface="+mj-lt"/>
              <a:buAutoNum type="arabicPeriod" startAt="4"/>
              <a:defRPr/>
            </a:pPr>
            <a:r>
              <a:rPr lang="en-US" sz="2200" dirty="0" smtClean="0">
                <a:effectLst/>
              </a:rPr>
              <a:t>Expand </a:t>
            </a:r>
            <a:r>
              <a:rPr lang="en-US" sz="2200" dirty="0" smtClean="0">
                <a:effectLst/>
              </a:rPr>
              <a:t>the Insert panel if necessary, click the </a:t>
            </a:r>
            <a:r>
              <a:rPr lang="en-US" sz="2200" b="1" dirty="0" smtClean="0">
                <a:effectLst/>
              </a:rPr>
              <a:t>Insert panel list </a:t>
            </a:r>
            <a:r>
              <a:rPr lang="en-US" sz="2200" b="1" dirty="0" smtClean="0">
                <a:effectLst/>
              </a:rPr>
              <a:t>arrow</a:t>
            </a:r>
            <a:endParaRPr lang="en-US" sz="2200" dirty="0">
              <a:effectLst/>
            </a:endParaRPr>
          </a:p>
          <a:p>
            <a:pPr marL="855663" lvl="1" indent="-277813" eaLnBrk="1" hangingPunct="1">
              <a:buFont typeface="Arial" charset="0"/>
              <a:buChar char="–"/>
              <a:defRPr/>
            </a:pPr>
            <a:r>
              <a:rPr lang="en-US" sz="2200" dirty="0">
                <a:effectLst/>
              </a:rPr>
              <a:t>Then click the </a:t>
            </a:r>
            <a:r>
              <a:rPr lang="en-US" sz="2200" b="1" dirty="0">
                <a:effectLst/>
              </a:rPr>
              <a:t>Common category </a:t>
            </a:r>
            <a:r>
              <a:rPr lang="en-US" sz="2200" dirty="0">
                <a:effectLst/>
              </a:rPr>
              <a:t>(if necessary), scroll if necessary to locate the Head object, then click the </a:t>
            </a:r>
            <a:r>
              <a:rPr lang="en-US" sz="2200" b="1" dirty="0">
                <a:effectLst/>
              </a:rPr>
              <a:t>Head button list </a:t>
            </a:r>
            <a:r>
              <a:rPr lang="en-US" sz="2200" b="1" dirty="0" smtClean="0">
                <a:effectLst/>
              </a:rPr>
              <a:t>arrow</a:t>
            </a:r>
            <a:endParaRPr lang="en-US" sz="2200" b="1" dirty="0" smtClean="0">
              <a:effectLst/>
            </a:endParaRPr>
          </a:p>
          <a:p>
            <a:pPr marL="514350" indent="-514350" eaLnBrk="1" hangingPunct="1">
              <a:buFont typeface="+mj-lt"/>
              <a:buAutoNum type="arabicPeriod" startAt="5"/>
              <a:defRPr/>
            </a:pPr>
            <a:r>
              <a:rPr lang="en-US" sz="2200" dirty="0">
                <a:effectLst/>
              </a:rPr>
              <a:t>Click </a:t>
            </a:r>
            <a:r>
              <a:rPr lang="en-US" sz="2200" b="1" dirty="0">
                <a:effectLst/>
              </a:rPr>
              <a:t>Keywords</a:t>
            </a:r>
            <a:r>
              <a:rPr lang="en-US" sz="2200" dirty="0">
                <a:effectLst/>
              </a:rPr>
              <a:t>, type specified keywords (including the commas) in the Keywords text box, then click </a:t>
            </a:r>
            <a:r>
              <a:rPr lang="en-US" sz="2200" b="1" dirty="0">
                <a:effectLst/>
              </a:rPr>
              <a:t>OK</a:t>
            </a:r>
          </a:p>
          <a:p>
            <a:pPr marL="514350" indent="-514350" eaLnBrk="1" hangingPunct="1">
              <a:buFontTx/>
              <a:buAutoNum type="arabicPeriod" startAt="6"/>
              <a:defRPr/>
            </a:pPr>
            <a:r>
              <a:rPr lang="en-US" sz="2200" dirty="0">
                <a:effectLst/>
              </a:rPr>
              <a:t>Click the </a:t>
            </a:r>
            <a:r>
              <a:rPr lang="en-US" sz="2200" b="1" dirty="0">
                <a:effectLst/>
              </a:rPr>
              <a:t>Head button list arrow</a:t>
            </a:r>
            <a:r>
              <a:rPr lang="en-US" sz="2200" dirty="0">
                <a:effectLst/>
              </a:rPr>
              <a:t> on the Insert panel, click </a:t>
            </a:r>
            <a:r>
              <a:rPr lang="en-US" sz="2200" b="1" dirty="0">
                <a:effectLst/>
              </a:rPr>
              <a:t>Description</a:t>
            </a:r>
            <a:endParaRPr lang="en-US" sz="2200" dirty="0">
              <a:effectLst/>
            </a:endParaRPr>
          </a:p>
          <a:p>
            <a:pPr marL="860425" lvl="1" indent="-403225" eaLnBrk="1" hangingPunct="1">
              <a:buFont typeface="Arial" charset="0"/>
              <a:buChar char="–"/>
              <a:defRPr/>
            </a:pPr>
            <a:r>
              <a:rPr lang="en-US" sz="2200" dirty="0">
                <a:effectLst/>
              </a:rPr>
              <a:t>Then type </a:t>
            </a:r>
            <a:r>
              <a:rPr lang="en-US" sz="2200" b="1" dirty="0">
                <a:effectLst/>
              </a:rPr>
              <a:t>The Striped Umbrella is a full-service resort and spa just steps from the Gulf of Mexico in Ft. Eugene, Florida. </a:t>
            </a:r>
            <a:r>
              <a:rPr lang="en-US" sz="2200" dirty="0">
                <a:effectLst/>
              </a:rPr>
              <a:t>in the Description dialog box, then click </a:t>
            </a:r>
            <a:r>
              <a:rPr lang="en-US" sz="2200" b="1" dirty="0">
                <a:effectLst/>
              </a:rPr>
              <a:t>OK</a:t>
            </a:r>
          </a:p>
          <a:p>
            <a:pPr eaLnBrk="1" hangingPunct="1">
              <a:buFont typeface="+mj-lt"/>
              <a:buAutoNum type="arabicPeriod" startAt="5"/>
              <a:defRPr/>
            </a:pPr>
            <a:endParaRPr lang="en-US" dirty="0" smtClean="0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Creating the Head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 startAt="7"/>
              <a:defRPr/>
            </a:pPr>
            <a:r>
              <a:rPr lang="en-US" sz="2200" dirty="0" smtClean="0">
                <a:effectLst/>
              </a:rPr>
              <a:t>Click the </a:t>
            </a:r>
            <a:r>
              <a:rPr lang="en-US" sz="2200" b="1" dirty="0" smtClean="0">
                <a:effectLst/>
              </a:rPr>
              <a:t>Show Code view button</a:t>
            </a:r>
            <a:r>
              <a:rPr lang="en-US" sz="2200" dirty="0" smtClean="0">
                <a:effectLst/>
              </a:rPr>
              <a:t> on the Document toolbar, click anywhere in the code, then view the head section code</a:t>
            </a:r>
          </a:p>
          <a:p>
            <a:pPr marL="514350" indent="-514350" eaLnBrk="1" hangingPunct="1">
              <a:buFontTx/>
              <a:buAutoNum type="arabicPeriod" startAt="8"/>
              <a:defRPr/>
            </a:pPr>
            <a:r>
              <a:rPr lang="en-US" sz="2200" dirty="0" smtClean="0">
                <a:effectLst/>
              </a:rPr>
              <a:t>Click the </a:t>
            </a:r>
            <a:r>
              <a:rPr lang="en-US" sz="2200" b="1" dirty="0" smtClean="0">
                <a:effectLst/>
              </a:rPr>
              <a:t>Show Design View button</a:t>
            </a:r>
            <a:r>
              <a:rPr lang="en-US" sz="2200" dirty="0" smtClean="0">
                <a:effectLst/>
              </a:rPr>
              <a:t> on the Document toolbar, click </a:t>
            </a:r>
            <a:r>
              <a:rPr lang="en-US" sz="2200" b="1" dirty="0" smtClean="0">
                <a:effectLst/>
              </a:rPr>
              <a:t>View</a:t>
            </a:r>
            <a:r>
              <a:rPr lang="en-US" sz="2200" dirty="0" smtClean="0">
                <a:effectLst/>
              </a:rPr>
              <a:t> on the Menu bar, then click </a:t>
            </a:r>
            <a:r>
              <a:rPr lang="en-US" sz="2200" b="1" dirty="0" smtClean="0">
                <a:effectLst/>
              </a:rPr>
              <a:t>Head Content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1982</Words>
  <Application>Microsoft Office PowerPoint</Application>
  <PresentationFormat>On-screen Show (4:3)</PresentationFormat>
  <Paragraphs>244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1_PPT Template</vt:lpstr>
      <vt:lpstr>PowerPoint Presentation</vt:lpstr>
      <vt:lpstr>Unit Objectives</vt:lpstr>
      <vt:lpstr>Planning the Page Layout</vt:lpstr>
      <vt:lpstr>Planning the Page Layout</vt:lpstr>
      <vt:lpstr>Planning the Page Layout</vt:lpstr>
      <vt:lpstr>Design Matters</vt:lpstr>
      <vt:lpstr>Creating the Head Content</vt:lpstr>
      <vt:lpstr>Creating the Head Content</vt:lpstr>
      <vt:lpstr>Creating the Head Content</vt:lpstr>
      <vt:lpstr>Creating the Head Content</vt:lpstr>
      <vt:lpstr>Creating the Head Content</vt:lpstr>
      <vt:lpstr>Setting Web Page Properties</vt:lpstr>
      <vt:lpstr>Setting Web Page Properties</vt:lpstr>
      <vt:lpstr>Setting Web Page Properties</vt:lpstr>
      <vt:lpstr>Setting Web Page Properties</vt:lpstr>
      <vt:lpstr>Design Matters</vt:lpstr>
      <vt:lpstr>Creating and Formatting Text</vt:lpstr>
      <vt:lpstr>Creating and Formatting Text</vt:lpstr>
      <vt:lpstr>Creating and Formatting Text</vt:lpstr>
      <vt:lpstr>Creating and Formatting Text</vt:lpstr>
      <vt:lpstr>Adding Links to Web Pages</vt:lpstr>
      <vt:lpstr>Adding Links to Web Pages</vt:lpstr>
      <vt:lpstr>Adding Links to Web Pages</vt:lpstr>
      <vt:lpstr>Adding Links to Web Pages</vt:lpstr>
      <vt:lpstr>Using the History Panel</vt:lpstr>
      <vt:lpstr>Using the History Panel</vt:lpstr>
      <vt:lpstr>Using the History Panel</vt:lpstr>
      <vt:lpstr>Using the History Panel</vt:lpstr>
      <vt:lpstr>Clues to Use</vt:lpstr>
      <vt:lpstr>Clues to Use</vt:lpstr>
      <vt:lpstr>Viewing HTML Code</vt:lpstr>
      <vt:lpstr>Viewing HTML Code</vt:lpstr>
      <vt:lpstr>Viewing HTML Code</vt:lpstr>
      <vt:lpstr>Viewing HTML Code</vt:lpstr>
      <vt:lpstr>Testing and Modifying Web Pages</vt:lpstr>
      <vt:lpstr>Testing and Modifying Web Pages</vt:lpstr>
      <vt:lpstr>Testing and Modifying Web Pages</vt:lpstr>
      <vt:lpstr>Testing and Modifying Web Pages</vt:lpstr>
      <vt:lpstr>Design Matters</vt:lpstr>
      <vt:lpstr>Unit Summary</vt:lpstr>
    </vt:vector>
  </TitlesOfParts>
  <Company>Course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Adobe Dreamweaver CS5 - Illustrated</dc:title>
  <dc:creator>Klasner, Kimberly</dc:creator>
  <cp:lastModifiedBy>Windows User</cp:lastModifiedBy>
  <cp:revision>123</cp:revision>
  <dcterms:created xsi:type="dcterms:W3CDTF">2012-08-01T20:28:33Z</dcterms:created>
  <dcterms:modified xsi:type="dcterms:W3CDTF">2012-09-14T19:31:20Z</dcterms:modified>
</cp:coreProperties>
</file>